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11"/>
  </p:notesMasterIdLst>
  <p:sldIdLst>
    <p:sldId id="336" r:id="rId2"/>
    <p:sldId id="339" r:id="rId3"/>
    <p:sldId id="341" r:id="rId4"/>
    <p:sldId id="342" r:id="rId5"/>
    <p:sldId id="348" r:id="rId6"/>
    <p:sldId id="387" r:id="rId7"/>
    <p:sldId id="350" r:id="rId8"/>
    <p:sldId id="344" r:id="rId9"/>
    <p:sldId id="347" r:id="rId1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FC0"/>
    <a:srgbClr val="842E57"/>
    <a:srgbClr val="5560A4"/>
    <a:srgbClr val="003399"/>
    <a:srgbClr val="948177"/>
    <a:srgbClr val="36B7C1"/>
    <a:srgbClr val="E75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B2343-1228-4188-A5EE-E7BB0680E8C2}" v="17" dt="2021-03-04T12:54:48.32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4660"/>
  </p:normalViewPr>
  <p:slideViewPr>
    <p:cSldViewPr showGuides="1">
      <p:cViewPr varScale="1">
        <p:scale>
          <a:sx n="88" d="100"/>
          <a:sy n="88" d="100"/>
        </p:scale>
        <p:origin x="860" y="6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08/03/2021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95536" y="1248679"/>
            <a:ext cx="8352929"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95254" y="1707654"/>
            <a:ext cx="8352929"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numéro de diapositive 5">
            <a:extLst>
              <a:ext uri="{FF2B5EF4-FFF2-40B4-BE49-F238E27FC236}">
                <a16:creationId xmlns:a16="http://schemas.microsoft.com/office/drawing/2014/main" id="{B00C887E-7D54-481B-AA22-407CE7268E3F}"/>
              </a:ext>
            </a:extLst>
          </p:cNvPr>
          <p:cNvSpPr>
            <a:spLocks noGrp="1"/>
          </p:cNvSpPr>
          <p:nvPr>
            <p:ph type="sldNum" sz="quarter" idx="4"/>
          </p:nvPr>
        </p:nvSpPr>
        <p:spPr bwMode="gray">
          <a:xfrm>
            <a:off x="7398713" y="4783500"/>
            <a:ext cx="1587374"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2" name="Espace réservé de la date 1">
            <a:extLst>
              <a:ext uri="{FF2B5EF4-FFF2-40B4-BE49-F238E27FC236}">
                <a16:creationId xmlns:a16="http://schemas.microsoft.com/office/drawing/2014/main" id="{C6D127AF-33FD-43CC-BFAE-E1E7918F4C76}"/>
              </a:ext>
            </a:extLst>
          </p:cNvPr>
          <p:cNvSpPr>
            <a:spLocks noGrp="1"/>
          </p:cNvSpPr>
          <p:nvPr>
            <p:ph type="dt" sz="half" idx="2"/>
          </p:nvPr>
        </p:nvSpPr>
        <p:spPr>
          <a:xfrm>
            <a:off x="7500699" y="4905507"/>
            <a:ext cx="1012025" cy="144016"/>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08/03/2021</a:t>
            </a:fld>
            <a:endParaRPr lang="fr-FR" cap="all" dirty="0"/>
          </a:p>
        </p:txBody>
      </p:sp>
      <p:sp>
        <p:nvSpPr>
          <p:cNvPr id="13" name="Espace réservé du pied de page 4">
            <a:extLst>
              <a:ext uri="{FF2B5EF4-FFF2-40B4-BE49-F238E27FC236}">
                <a16:creationId xmlns:a16="http://schemas.microsoft.com/office/drawing/2014/main" id="{C84F0B69-4B7E-4782-9957-07E65989818B}"/>
              </a:ext>
            </a:extLst>
          </p:cNvPr>
          <p:cNvSpPr>
            <a:spLocks noGrp="1"/>
          </p:cNvSpPr>
          <p:nvPr>
            <p:ph type="ftr" sz="quarter" idx="3"/>
          </p:nvPr>
        </p:nvSpPr>
        <p:spPr bwMode="gray">
          <a:xfrm>
            <a:off x="1457955" y="4762066"/>
            <a:ext cx="2736305" cy="252814"/>
          </a:xfrm>
          <a:prstGeom prst="rect">
            <a:avLst/>
          </a:prstGeom>
          <a:solidFill>
            <a:schemeClr val="bg1"/>
          </a:solidFill>
        </p:spPr>
        <p:txBody>
          <a:bodyPr vert="horz" lIns="0" tIns="0" rIns="0" bIns="0" rtlCol="0" anchor="ctr" anchorCtr="0">
            <a:noAutofit/>
          </a:bodyPr>
          <a:lstStyle>
            <a:lvl1pPr marL="144000" algn="r">
              <a:defRPr sz="750" b="1">
                <a:solidFill>
                  <a:schemeClr val="tx1"/>
                </a:solidFill>
              </a:defRPr>
            </a:lvl1pPr>
          </a:lstStyle>
          <a:p>
            <a:pPr algn="l"/>
            <a:r>
              <a:rPr lang="fr-FR" dirty="0"/>
              <a:t>Intitulé de la direction/service  </a:t>
            </a:r>
          </a:p>
        </p:txBody>
      </p:sp>
      <p:sp>
        <p:nvSpPr>
          <p:cNvPr id="6" name="Espace réservé du texte 5">
            <a:extLst>
              <a:ext uri="{FF2B5EF4-FFF2-40B4-BE49-F238E27FC236}">
                <a16:creationId xmlns:a16="http://schemas.microsoft.com/office/drawing/2014/main" id="{E6E517BD-9CEF-413D-B860-0C48014AE141}"/>
              </a:ext>
            </a:extLst>
          </p:cNvPr>
          <p:cNvSpPr>
            <a:spLocks noGrp="1"/>
          </p:cNvSpPr>
          <p:nvPr>
            <p:ph type="body" sz="quarter" idx="15"/>
          </p:nvPr>
        </p:nvSpPr>
        <p:spPr>
          <a:xfrm>
            <a:off x="395255" y="303907"/>
            <a:ext cx="8117470" cy="503238"/>
          </a:xfrm>
          <a:solidFill>
            <a:schemeClr val="bg1"/>
          </a:solidFill>
        </p:spPr>
        <p:txBody>
          <a:bodyPr/>
          <a:lstStyle>
            <a:lvl1pPr>
              <a:defRPr sz="2400" b="1">
                <a:solidFill>
                  <a:srgbClr val="842E57"/>
                </a:solidFill>
              </a:defRPr>
            </a:lvl1pPr>
            <a:lvl2pPr marL="180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241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426999" y="1563638"/>
            <a:ext cx="2416528" cy="2880320"/>
          </a:xfrm>
        </p:spPr>
        <p:txBody>
          <a:bodyPr/>
          <a:lstStyle>
            <a:lvl1pPr marL="144000" indent="-144000">
              <a:spcBef>
                <a:spcPts val="400"/>
              </a:spcBef>
              <a:spcAft>
                <a:spcPts val="800"/>
              </a:spcAft>
              <a:buFont typeface="+mj-lt"/>
              <a:buAutoNum type="arabicPeriod"/>
              <a:defRPr b="1">
                <a:solidFill>
                  <a:srgbClr val="842E57"/>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solidFill>
                  <a:srgbClr val="842E57"/>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solidFill>
                  <a:srgbClr val="842E57"/>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14971" y="911520"/>
            <a:ext cx="8117469" cy="516015"/>
          </a:xfrm>
          <a:prstGeom prst="rect">
            <a:avLst/>
          </a:prstGeom>
        </p:spPr>
        <p:txBody>
          <a:bodyPr/>
          <a:lstStyle>
            <a:lvl1pPr>
              <a:defRPr>
                <a:solidFill>
                  <a:srgbClr val="C9BFC0"/>
                </a:solidFill>
              </a:defRPr>
            </a:lvl1pPr>
          </a:lstStyle>
          <a:p>
            <a:r>
              <a:rPr lang="fr-FR" dirty="0"/>
              <a:t>Sommaire</a:t>
            </a:r>
          </a:p>
        </p:txBody>
      </p:sp>
      <p:sp>
        <p:nvSpPr>
          <p:cNvPr id="14" name="Espace réservé du numéro de diapositive 5">
            <a:extLst>
              <a:ext uri="{FF2B5EF4-FFF2-40B4-BE49-F238E27FC236}">
                <a16:creationId xmlns:a16="http://schemas.microsoft.com/office/drawing/2014/main" id="{1F68C78E-F3C4-4DB4-A3EE-547D06D9518A}"/>
              </a:ext>
            </a:extLst>
          </p:cNvPr>
          <p:cNvSpPr>
            <a:spLocks noGrp="1"/>
          </p:cNvSpPr>
          <p:nvPr>
            <p:ph type="sldNum" sz="quarter" idx="4"/>
          </p:nvPr>
        </p:nvSpPr>
        <p:spPr bwMode="gray">
          <a:xfrm>
            <a:off x="7398713" y="4783500"/>
            <a:ext cx="1587374"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5" name="Espace réservé de la date 1">
            <a:extLst>
              <a:ext uri="{FF2B5EF4-FFF2-40B4-BE49-F238E27FC236}">
                <a16:creationId xmlns:a16="http://schemas.microsoft.com/office/drawing/2014/main" id="{5B29C578-EF8E-42C4-9D4C-FAD1CE439777}"/>
              </a:ext>
            </a:extLst>
          </p:cNvPr>
          <p:cNvSpPr>
            <a:spLocks noGrp="1"/>
          </p:cNvSpPr>
          <p:nvPr>
            <p:ph type="dt" sz="half" idx="2"/>
          </p:nvPr>
        </p:nvSpPr>
        <p:spPr>
          <a:xfrm>
            <a:off x="7500699" y="4905507"/>
            <a:ext cx="1012025" cy="144016"/>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08/03/2021</a:t>
            </a:fld>
            <a:endParaRPr lang="fr-FR" cap="all" dirty="0"/>
          </a:p>
        </p:txBody>
      </p:sp>
      <p:sp>
        <p:nvSpPr>
          <p:cNvPr id="16" name="Espace réservé du pied de page 4">
            <a:extLst>
              <a:ext uri="{FF2B5EF4-FFF2-40B4-BE49-F238E27FC236}">
                <a16:creationId xmlns:a16="http://schemas.microsoft.com/office/drawing/2014/main" id="{4F2629A6-4F24-43F3-8F43-512C33625356}"/>
              </a:ext>
            </a:extLst>
          </p:cNvPr>
          <p:cNvSpPr>
            <a:spLocks noGrp="1"/>
          </p:cNvSpPr>
          <p:nvPr>
            <p:ph type="ftr" sz="quarter" idx="3"/>
          </p:nvPr>
        </p:nvSpPr>
        <p:spPr bwMode="gray">
          <a:xfrm>
            <a:off x="1457955" y="4762066"/>
            <a:ext cx="2736305" cy="252814"/>
          </a:xfrm>
          <a:prstGeom prst="rect">
            <a:avLst/>
          </a:prstGeom>
          <a:solidFill>
            <a:schemeClr val="bg1"/>
          </a:solidFill>
        </p:spPr>
        <p:txBody>
          <a:bodyPr vert="horz" lIns="0" tIns="0" rIns="0" bIns="0" rtlCol="0" anchor="ctr" anchorCtr="0">
            <a:noAutofit/>
          </a:bodyPr>
          <a:lstStyle>
            <a:lvl1pPr marL="144000" algn="r">
              <a:defRPr sz="750" b="1">
                <a:solidFill>
                  <a:schemeClr val="tx1"/>
                </a:solidFill>
              </a:defRPr>
            </a:lvl1pPr>
          </a:lstStyle>
          <a:p>
            <a:pPr algn="l"/>
            <a:r>
              <a:rPr lang="fr-FR" dirty="0"/>
              <a:t>Intitulé de la direction/service  </a:t>
            </a:r>
          </a:p>
        </p:txBody>
      </p:sp>
      <p:sp>
        <p:nvSpPr>
          <p:cNvPr id="20" name="Espace réservé du texte 5">
            <a:extLst>
              <a:ext uri="{FF2B5EF4-FFF2-40B4-BE49-F238E27FC236}">
                <a16:creationId xmlns:a16="http://schemas.microsoft.com/office/drawing/2014/main" id="{FF4882EE-E1F1-471E-A6F8-E8C81108C43C}"/>
              </a:ext>
            </a:extLst>
          </p:cNvPr>
          <p:cNvSpPr>
            <a:spLocks noGrp="1"/>
          </p:cNvSpPr>
          <p:nvPr>
            <p:ph type="body" sz="quarter" idx="16"/>
          </p:nvPr>
        </p:nvSpPr>
        <p:spPr>
          <a:xfrm>
            <a:off x="395255" y="303907"/>
            <a:ext cx="8117470" cy="503238"/>
          </a:xfrm>
          <a:solidFill>
            <a:schemeClr val="bg1"/>
          </a:solidFill>
        </p:spPr>
        <p:txBody>
          <a:bodyPr/>
          <a:lstStyle>
            <a:lvl1pPr>
              <a:defRPr sz="2400" b="1">
                <a:solidFill>
                  <a:srgbClr val="842E57"/>
                </a:solidFill>
              </a:defRPr>
            </a:lvl1pPr>
            <a:lvl2pPr marL="180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nnes de text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95535" y="1248679"/>
            <a:ext cx="8352929"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95535" y="1707654"/>
            <a:ext cx="248446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u numéro de diapositive 5">
            <a:extLst>
              <a:ext uri="{FF2B5EF4-FFF2-40B4-BE49-F238E27FC236}">
                <a16:creationId xmlns:a16="http://schemas.microsoft.com/office/drawing/2014/main" id="{3440F56C-DF4A-4619-A575-16385B5FB6A9}"/>
              </a:ext>
            </a:extLst>
          </p:cNvPr>
          <p:cNvSpPr>
            <a:spLocks noGrp="1"/>
          </p:cNvSpPr>
          <p:nvPr>
            <p:ph type="sldNum" sz="quarter" idx="4"/>
          </p:nvPr>
        </p:nvSpPr>
        <p:spPr bwMode="gray">
          <a:xfrm>
            <a:off x="7398713" y="4783500"/>
            <a:ext cx="1587374"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8" name="Espace réservé de la date 1">
            <a:extLst>
              <a:ext uri="{FF2B5EF4-FFF2-40B4-BE49-F238E27FC236}">
                <a16:creationId xmlns:a16="http://schemas.microsoft.com/office/drawing/2014/main" id="{104650D1-BE9C-40AD-8D7D-A20DA6C9B0C2}"/>
              </a:ext>
            </a:extLst>
          </p:cNvPr>
          <p:cNvSpPr>
            <a:spLocks noGrp="1"/>
          </p:cNvSpPr>
          <p:nvPr>
            <p:ph type="dt" sz="half" idx="2"/>
          </p:nvPr>
        </p:nvSpPr>
        <p:spPr>
          <a:xfrm>
            <a:off x="7500699" y="4905507"/>
            <a:ext cx="1012025" cy="144016"/>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08/03/2021</a:t>
            </a:fld>
            <a:endParaRPr lang="fr-FR" cap="all" dirty="0"/>
          </a:p>
        </p:txBody>
      </p:sp>
      <p:sp>
        <p:nvSpPr>
          <p:cNvPr id="19" name="Espace réservé du pied de page 4">
            <a:extLst>
              <a:ext uri="{FF2B5EF4-FFF2-40B4-BE49-F238E27FC236}">
                <a16:creationId xmlns:a16="http://schemas.microsoft.com/office/drawing/2014/main" id="{C2DF8324-07A0-4E52-9C89-9FEFEC508AC1}"/>
              </a:ext>
            </a:extLst>
          </p:cNvPr>
          <p:cNvSpPr>
            <a:spLocks noGrp="1"/>
          </p:cNvSpPr>
          <p:nvPr>
            <p:ph type="ftr" sz="quarter" idx="3"/>
          </p:nvPr>
        </p:nvSpPr>
        <p:spPr bwMode="gray">
          <a:xfrm>
            <a:off x="1457955" y="4762066"/>
            <a:ext cx="2736305" cy="252814"/>
          </a:xfrm>
          <a:prstGeom prst="rect">
            <a:avLst/>
          </a:prstGeom>
          <a:solidFill>
            <a:schemeClr val="bg1"/>
          </a:solidFill>
        </p:spPr>
        <p:txBody>
          <a:bodyPr vert="horz" lIns="0" tIns="0" rIns="0" bIns="0" rtlCol="0" anchor="ctr" anchorCtr="0">
            <a:noAutofit/>
          </a:bodyPr>
          <a:lstStyle>
            <a:lvl1pPr marL="144000" algn="r">
              <a:defRPr sz="750" b="1">
                <a:solidFill>
                  <a:schemeClr val="tx1"/>
                </a:solidFill>
              </a:defRPr>
            </a:lvl1pPr>
          </a:lstStyle>
          <a:p>
            <a:pPr algn="l"/>
            <a:r>
              <a:rPr lang="fr-FR" dirty="0"/>
              <a:t>Intitulé de la direction/service  </a:t>
            </a:r>
          </a:p>
        </p:txBody>
      </p:sp>
      <p:sp>
        <p:nvSpPr>
          <p:cNvPr id="21" name="Espace réservé du texte 5">
            <a:extLst>
              <a:ext uri="{FF2B5EF4-FFF2-40B4-BE49-F238E27FC236}">
                <a16:creationId xmlns:a16="http://schemas.microsoft.com/office/drawing/2014/main" id="{22F5F662-7C3D-4E49-8AB0-B1D6C14B44DC}"/>
              </a:ext>
            </a:extLst>
          </p:cNvPr>
          <p:cNvSpPr>
            <a:spLocks noGrp="1"/>
          </p:cNvSpPr>
          <p:nvPr>
            <p:ph type="body" sz="quarter" idx="15"/>
          </p:nvPr>
        </p:nvSpPr>
        <p:spPr>
          <a:xfrm>
            <a:off x="395255" y="303907"/>
            <a:ext cx="8117470" cy="503238"/>
          </a:xfrm>
          <a:solidFill>
            <a:schemeClr val="bg1"/>
          </a:solidFill>
        </p:spPr>
        <p:txBody>
          <a:bodyPr/>
          <a:lstStyle>
            <a:lvl1pPr>
              <a:defRPr sz="2400" b="1">
                <a:solidFill>
                  <a:srgbClr val="842E57"/>
                </a:solidFill>
              </a:defRPr>
            </a:lvl1pPr>
            <a:lvl2pPr marL="180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ous-titre, textes 3 et imag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395254" y="1707654"/>
            <a:ext cx="2448273"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95255" y="1248679"/>
            <a:ext cx="8353210"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11" name="Espace réservé du numéro de diapositive 5">
            <a:extLst>
              <a:ext uri="{FF2B5EF4-FFF2-40B4-BE49-F238E27FC236}">
                <a16:creationId xmlns:a16="http://schemas.microsoft.com/office/drawing/2014/main" id="{40FF2CA5-5029-48B3-8F60-5DB8C5EA2027}"/>
              </a:ext>
            </a:extLst>
          </p:cNvPr>
          <p:cNvSpPr>
            <a:spLocks noGrp="1"/>
          </p:cNvSpPr>
          <p:nvPr>
            <p:ph type="sldNum" sz="quarter" idx="4"/>
          </p:nvPr>
        </p:nvSpPr>
        <p:spPr bwMode="gray">
          <a:xfrm>
            <a:off x="7398713" y="4783500"/>
            <a:ext cx="1587374"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1EEDA1F3-4835-42FE-B596-CFB68B8D10C7}"/>
              </a:ext>
            </a:extLst>
          </p:cNvPr>
          <p:cNvSpPr>
            <a:spLocks noGrp="1"/>
          </p:cNvSpPr>
          <p:nvPr>
            <p:ph type="dt" sz="half" idx="2"/>
          </p:nvPr>
        </p:nvSpPr>
        <p:spPr>
          <a:xfrm>
            <a:off x="7500699" y="4905507"/>
            <a:ext cx="1012025" cy="144016"/>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08/03/2021</a:t>
            </a:fld>
            <a:endParaRPr lang="fr-FR" cap="all" dirty="0"/>
          </a:p>
        </p:txBody>
      </p:sp>
      <p:sp>
        <p:nvSpPr>
          <p:cNvPr id="14" name="Espace réservé du pied de page 4">
            <a:extLst>
              <a:ext uri="{FF2B5EF4-FFF2-40B4-BE49-F238E27FC236}">
                <a16:creationId xmlns:a16="http://schemas.microsoft.com/office/drawing/2014/main" id="{D2B97FBF-19D5-43F2-A058-D3FBE5E7BE3A}"/>
              </a:ext>
            </a:extLst>
          </p:cNvPr>
          <p:cNvSpPr>
            <a:spLocks noGrp="1"/>
          </p:cNvSpPr>
          <p:nvPr>
            <p:ph type="ftr" sz="quarter" idx="3"/>
          </p:nvPr>
        </p:nvSpPr>
        <p:spPr bwMode="gray">
          <a:xfrm>
            <a:off x="1457955" y="4762066"/>
            <a:ext cx="2736305" cy="252814"/>
          </a:xfrm>
          <a:prstGeom prst="rect">
            <a:avLst/>
          </a:prstGeom>
          <a:solidFill>
            <a:schemeClr val="bg1"/>
          </a:solidFill>
        </p:spPr>
        <p:txBody>
          <a:bodyPr vert="horz" lIns="0" tIns="0" rIns="0" bIns="0" rtlCol="0" anchor="ctr" anchorCtr="0">
            <a:noAutofit/>
          </a:bodyPr>
          <a:lstStyle>
            <a:lvl1pPr marL="144000" algn="r">
              <a:defRPr sz="750" b="1">
                <a:solidFill>
                  <a:schemeClr val="tx1"/>
                </a:solidFill>
              </a:defRPr>
            </a:lvl1pPr>
          </a:lstStyle>
          <a:p>
            <a:pPr algn="l"/>
            <a:r>
              <a:rPr lang="fr-FR" dirty="0"/>
              <a:t>Intitulé de la direction/service  </a:t>
            </a:r>
          </a:p>
        </p:txBody>
      </p:sp>
      <p:sp>
        <p:nvSpPr>
          <p:cNvPr id="16" name="Espace réservé du texte 5">
            <a:extLst>
              <a:ext uri="{FF2B5EF4-FFF2-40B4-BE49-F238E27FC236}">
                <a16:creationId xmlns:a16="http://schemas.microsoft.com/office/drawing/2014/main" id="{63C1E88D-C583-45D5-8FD8-998627D61211}"/>
              </a:ext>
            </a:extLst>
          </p:cNvPr>
          <p:cNvSpPr>
            <a:spLocks noGrp="1"/>
          </p:cNvSpPr>
          <p:nvPr>
            <p:ph type="body" sz="quarter" idx="16"/>
          </p:nvPr>
        </p:nvSpPr>
        <p:spPr>
          <a:xfrm>
            <a:off x="395255" y="303907"/>
            <a:ext cx="8117470" cy="503238"/>
          </a:xfrm>
          <a:solidFill>
            <a:schemeClr val="bg1"/>
          </a:solidFill>
        </p:spPr>
        <p:txBody>
          <a:bodyPr/>
          <a:lstStyle>
            <a:lvl1pPr>
              <a:defRPr sz="2400" b="1">
                <a:solidFill>
                  <a:srgbClr val="842E57"/>
                </a:solidFill>
              </a:defRPr>
            </a:lvl1pPr>
            <a:lvl2pPr marL="180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sous-titre, textes 3, et graphiqu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95255" y="1248679"/>
            <a:ext cx="8353210"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95254" y="1707654"/>
            <a:ext cx="5689311" cy="2879725"/>
          </a:xfrm>
        </p:spPr>
        <p:txBody>
          <a:bodyPr/>
          <a:lstStyle/>
          <a:p>
            <a:r>
              <a:rPr lang="fr-FR"/>
              <a:t>Cliquez sur l'icône pour ajouter un graphique</a:t>
            </a:r>
          </a:p>
        </p:txBody>
      </p:sp>
      <p:sp>
        <p:nvSpPr>
          <p:cNvPr id="13" name="Espace réservé du numéro de diapositive 5">
            <a:extLst>
              <a:ext uri="{FF2B5EF4-FFF2-40B4-BE49-F238E27FC236}">
                <a16:creationId xmlns:a16="http://schemas.microsoft.com/office/drawing/2014/main" id="{E96650C4-5DE7-45DA-83BD-13452FAFA658}"/>
              </a:ext>
            </a:extLst>
          </p:cNvPr>
          <p:cNvSpPr>
            <a:spLocks noGrp="1"/>
          </p:cNvSpPr>
          <p:nvPr>
            <p:ph type="sldNum" sz="quarter" idx="4"/>
          </p:nvPr>
        </p:nvSpPr>
        <p:spPr bwMode="gray">
          <a:xfrm>
            <a:off x="7398713" y="4783500"/>
            <a:ext cx="1587374"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4" name="Espace réservé de la date 1">
            <a:extLst>
              <a:ext uri="{FF2B5EF4-FFF2-40B4-BE49-F238E27FC236}">
                <a16:creationId xmlns:a16="http://schemas.microsoft.com/office/drawing/2014/main" id="{DF32A9CA-89E0-47A5-8084-FF2F37786904}"/>
              </a:ext>
            </a:extLst>
          </p:cNvPr>
          <p:cNvSpPr>
            <a:spLocks noGrp="1"/>
          </p:cNvSpPr>
          <p:nvPr>
            <p:ph type="dt" sz="half" idx="2"/>
          </p:nvPr>
        </p:nvSpPr>
        <p:spPr>
          <a:xfrm>
            <a:off x="7500699" y="4905507"/>
            <a:ext cx="1012025" cy="144016"/>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08/03/2021</a:t>
            </a:fld>
            <a:endParaRPr lang="fr-FR" cap="all" dirty="0"/>
          </a:p>
        </p:txBody>
      </p:sp>
      <p:sp>
        <p:nvSpPr>
          <p:cNvPr id="15" name="Espace réservé du pied de page 4">
            <a:extLst>
              <a:ext uri="{FF2B5EF4-FFF2-40B4-BE49-F238E27FC236}">
                <a16:creationId xmlns:a16="http://schemas.microsoft.com/office/drawing/2014/main" id="{67DC7A2F-8C2E-4B0A-BBBC-3279611ED62D}"/>
              </a:ext>
            </a:extLst>
          </p:cNvPr>
          <p:cNvSpPr>
            <a:spLocks noGrp="1"/>
          </p:cNvSpPr>
          <p:nvPr>
            <p:ph type="ftr" sz="quarter" idx="3"/>
          </p:nvPr>
        </p:nvSpPr>
        <p:spPr bwMode="gray">
          <a:xfrm>
            <a:off x="1457955" y="4762066"/>
            <a:ext cx="2736305" cy="252814"/>
          </a:xfrm>
          <a:prstGeom prst="rect">
            <a:avLst/>
          </a:prstGeom>
          <a:solidFill>
            <a:schemeClr val="bg1"/>
          </a:solidFill>
        </p:spPr>
        <p:txBody>
          <a:bodyPr vert="horz" lIns="0" tIns="0" rIns="0" bIns="0" rtlCol="0" anchor="ctr" anchorCtr="0">
            <a:noAutofit/>
          </a:bodyPr>
          <a:lstStyle>
            <a:lvl1pPr marL="144000" algn="r">
              <a:defRPr sz="750" b="1">
                <a:solidFill>
                  <a:schemeClr val="tx1"/>
                </a:solidFill>
              </a:defRPr>
            </a:lvl1pPr>
          </a:lstStyle>
          <a:p>
            <a:pPr algn="l"/>
            <a:r>
              <a:rPr lang="fr-FR" dirty="0"/>
              <a:t>Intitulé de la direction/service  </a:t>
            </a:r>
          </a:p>
        </p:txBody>
      </p:sp>
      <p:sp>
        <p:nvSpPr>
          <p:cNvPr id="21" name="Espace réservé du texte 5">
            <a:extLst>
              <a:ext uri="{FF2B5EF4-FFF2-40B4-BE49-F238E27FC236}">
                <a16:creationId xmlns:a16="http://schemas.microsoft.com/office/drawing/2014/main" id="{76EA7785-3673-48F5-9864-D8D60AD5EDBC}"/>
              </a:ext>
            </a:extLst>
          </p:cNvPr>
          <p:cNvSpPr>
            <a:spLocks noGrp="1"/>
          </p:cNvSpPr>
          <p:nvPr>
            <p:ph type="body" sz="quarter" idx="16"/>
          </p:nvPr>
        </p:nvSpPr>
        <p:spPr>
          <a:xfrm>
            <a:off x="395255" y="303907"/>
            <a:ext cx="8117470" cy="503238"/>
          </a:xfrm>
          <a:solidFill>
            <a:schemeClr val="bg1"/>
          </a:solidFill>
        </p:spPr>
        <p:txBody>
          <a:bodyPr/>
          <a:lstStyle>
            <a:lvl1pPr>
              <a:defRPr sz="2400" b="1">
                <a:solidFill>
                  <a:srgbClr val="842E57"/>
                </a:solidFill>
              </a:defRPr>
            </a:lvl1pPr>
            <a:lvl2pPr marL="180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08/03/2021</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2" y="4783500"/>
            <a:ext cx="1656184"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2627783" y="4773532"/>
            <a:ext cx="6120929" cy="360000"/>
          </a:xfrm>
          <a:prstGeom prst="rect">
            <a:avLst/>
          </a:prstGeom>
        </p:spPr>
        <p:txBody>
          <a:bodyPr vert="horz" lIns="0" tIns="0" rIns="0" bIns="0" rtlCol="0" anchor="ctr" anchorCtr="0">
            <a:noAutofit/>
          </a:bodyPr>
          <a:lstStyle>
            <a:lvl1pPr algn="r">
              <a:defRPr sz="750" b="1">
                <a:solidFill>
                  <a:srgbClr val="842E57"/>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120978" y="212208"/>
            <a:ext cx="1656184" cy="1041647"/>
          </a:xfrm>
          <a:prstGeom prst="rect">
            <a:avLst/>
          </a:prstGeom>
        </p:spPr>
      </p:pic>
      <p:pic>
        <p:nvPicPr>
          <p:cNvPr id="17" name="Image 16">
            <a:extLst>
              <a:ext uri="{FF2B5EF4-FFF2-40B4-BE49-F238E27FC236}">
                <a16:creationId xmlns:a16="http://schemas.microsoft.com/office/drawing/2014/main" id="{5340778B-2FFF-4B09-AC8A-E120588B6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79512" y="46739"/>
            <a:ext cx="1680832" cy="1680832"/>
          </a:xfrm>
          <a:prstGeom prst="rect">
            <a:avLst/>
          </a:prstGeom>
        </p:spPr>
      </p:pic>
      <p:sp>
        <p:nvSpPr>
          <p:cNvPr id="19" name="Rectangle 18">
            <a:extLst>
              <a:ext uri="{FF2B5EF4-FFF2-40B4-BE49-F238E27FC236}">
                <a16:creationId xmlns:a16="http://schemas.microsoft.com/office/drawing/2014/main" id="{2C85B6ED-A723-4C41-BAEF-C57BC1F3686A}"/>
              </a:ext>
            </a:extLst>
          </p:cNvPr>
          <p:cNvSpPr/>
          <p:nvPr userDrawn="1"/>
        </p:nvSpPr>
        <p:spPr>
          <a:xfrm>
            <a:off x="323528" y="1779662"/>
            <a:ext cx="8425185" cy="2880315"/>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a:extLst>
              <a:ext uri="{FF2B5EF4-FFF2-40B4-BE49-F238E27FC236}">
                <a16:creationId xmlns:a16="http://schemas.microsoft.com/office/drawing/2014/main" id="{1F0B9554-93B1-4A92-98F3-6397E5906BD1}"/>
              </a:ext>
            </a:extLst>
          </p:cNvPr>
          <p:cNvCxnSpPr>
            <a:cxnSpLocks/>
          </p:cNvCxnSpPr>
          <p:nvPr userDrawn="1"/>
        </p:nvCxnSpPr>
        <p:spPr>
          <a:xfrm>
            <a:off x="251520" y="1779662"/>
            <a:ext cx="172787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AC383A6D-D4C7-403D-805B-47577D4CEC33}"/>
              </a:ext>
            </a:extLst>
          </p:cNvPr>
          <p:cNvSpPr>
            <a:spLocks noGrp="1"/>
          </p:cNvSpPr>
          <p:nvPr>
            <p:ph type="body" sz="quarter" idx="14"/>
          </p:nvPr>
        </p:nvSpPr>
        <p:spPr>
          <a:xfrm>
            <a:off x="683568" y="2090632"/>
            <a:ext cx="7489328" cy="2160737"/>
          </a:xfrm>
        </p:spPr>
        <p:txBody>
          <a:bodyPr/>
          <a:lstStyle>
            <a:lvl1pPr>
              <a:defRPr sz="2000" b="1">
                <a:solidFill>
                  <a:srgbClr val="842E57"/>
                </a:solidFill>
              </a:defRPr>
            </a:lvl1pPr>
            <a:lvl2pPr>
              <a:defRPr sz="1800" b="1">
                <a:solidFill>
                  <a:srgbClr val="C9BFC0"/>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611559" y="738000"/>
            <a:ext cx="7848873" cy="3849974"/>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12" name="Espace réservé du numéro de diapositive 5">
            <a:extLst>
              <a:ext uri="{FF2B5EF4-FFF2-40B4-BE49-F238E27FC236}">
                <a16:creationId xmlns:a16="http://schemas.microsoft.com/office/drawing/2014/main" id="{BCA40235-60AD-4C84-B9A9-50F5CC0A6EB3}"/>
              </a:ext>
            </a:extLst>
          </p:cNvPr>
          <p:cNvSpPr>
            <a:spLocks noGrp="1"/>
          </p:cNvSpPr>
          <p:nvPr>
            <p:ph type="sldNum" sz="quarter" idx="4"/>
          </p:nvPr>
        </p:nvSpPr>
        <p:spPr bwMode="gray">
          <a:xfrm>
            <a:off x="7398713" y="4783500"/>
            <a:ext cx="1587374"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8280582B-753D-438D-899F-23EA8394EF7F}"/>
              </a:ext>
            </a:extLst>
          </p:cNvPr>
          <p:cNvSpPr>
            <a:spLocks noGrp="1"/>
          </p:cNvSpPr>
          <p:nvPr>
            <p:ph type="dt" sz="half" idx="2"/>
          </p:nvPr>
        </p:nvSpPr>
        <p:spPr>
          <a:xfrm>
            <a:off x="7500699" y="4905507"/>
            <a:ext cx="1012025" cy="144016"/>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08/03/2021</a:t>
            </a:fld>
            <a:endParaRPr lang="fr-FR" cap="all" dirty="0"/>
          </a:p>
        </p:txBody>
      </p:sp>
      <p:sp>
        <p:nvSpPr>
          <p:cNvPr id="14" name="Espace réservé du pied de page 4">
            <a:extLst>
              <a:ext uri="{FF2B5EF4-FFF2-40B4-BE49-F238E27FC236}">
                <a16:creationId xmlns:a16="http://schemas.microsoft.com/office/drawing/2014/main" id="{A880E480-7CE3-4924-B64B-3D7FF9A0E28C}"/>
              </a:ext>
            </a:extLst>
          </p:cNvPr>
          <p:cNvSpPr>
            <a:spLocks noGrp="1"/>
          </p:cNvSpPr>
          <p:nvPr>
            <p:ph type="ftr" sz="quarter" idx="3"/>
          </p:nvPr>
        </p:nvSpPr>
        <p:spPr bwMode="gray">
          <a:xfrm>
            <a:off x="1457955" y="4762066"/>
            <a:ext cx="2736305" cy="252814"/>
          </a:xfrm>
          <a:prstGeom prst="rect">
            <a:avLst/>
          </a:prstGeom>
          <a:solidFill>
            <a:schemeClr val="bg1"/>
          </a:solidFill>
        </p:spPr>
        <p:txBody>
          <a:bodyPr vert="horz" lIns="0" tIns="0" rIns="0" bIns="0" rtlCol="0" anchor="ctr" anchorCtr="0">
            <a:noAutofit/>
          </a:bodyPr>
          <a:lstStyle>
            <a:lvl1pPr marL="144000" algn="r">
              <a:defRPr sz="750" b="1">
                <a:solidFill>
                  <a:schemeClr val="tx1"/>
                </a:solidFill>
              </a:defRPr>
            </a:lvl1pPr>
          </a:lstStyle>
          <a:p>
            <a:pPr algn="l"/>
            <a:r>
              <a:rPr lang="fr-FR" dirty="0"/>
              <a:t>Intitulé de la direction/service  </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AE5C48B-1F70-4791-AF36-30C394932110}"/>
              </a:ext>
            </a:extLst>
          </p:cNvPr>
          <p:cNvSpPr/>
          <p:nvPr userDrawn="1"/>
        </p:nvSpPr>
        <p:spPr>
          <a:xfrm>
            <a:off x="413966" y="1670238"/>
            <a:ext cx="8730033" cy="34810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C90D3FEA-EF52-4813-A87D-008E041CC25C}"/>
              </a:ext>
            </a:extLst>
          </p:cNvPr>
          <p:cNvSpPr/>
          <p:nvPr userDrawn="1"/>
        </p:nvSpPr>
        <p:spPr>
          <a:xfrm>
            <a:off x="5292080" y="1779662"/>
            <a:ext cx="3744416" cy="318383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08/03/2021</a:t>
            </a:fld>
            <a:endParaRPr lang="fr-FR" dirty="0"/>
          </a:p>
        </p:txBody>
      </p:sp>
      <p:sp>
        <p:nvSpPr>
          <p:cNvPr id="5" name="Espace réservé du pied de page 4"/>
          <p:cNvSpPr>
            <a:spLocks noGrp="1"/>
          </p:cNvSpPr>
          <p:nvPr>
            <p:ph type="ftr" sz="quarter" idx="11"/>
          </p:nvPr>
        </p:nvSpPr>
        <p:spPr bwMode="gray">
          <a:xfrm>
            <a:off x="5652118" y="4731451"/>
            <a:ext cx="3240361" cy="405679"/>
          </a:xfrm>
          <a:solidFill>
            <a:schemeClr val="bg1"/>
          </a:solidFill>
        </p:spPr>
        <p:txBody>
          <a:bodyPr anchor="ctr" anchorCtr="0"/>
          <a:lstStyle>
            <a:lvl1pPr marL="180000" algn="l">
              <a:defRPr sz="1000">
                <a:solidFill>
                  <a:srgbClr val="5560A4"/>
                </a:solidFill>
              </a:defRPr>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017826" y="148818"/>
            <a:ext cx="1895480" cy="1192152"/>
          </a:xfrm>
          <a:prstGeom prst="rect">
            <a:avLst/>
          </a:prstGeom>
        </p:spPr>
      </p:pic>
      <p:pic>
        <p:nvPicPr>
          <p:cNvPr id="34" name="Image 33" descr="Une image contenant personne, debout, homme, regardant&#10;&#10;Description générée automatiquement">
            <a:extLst>
              <a:ext uri="{FF2B5EF4-FFF2-40B4-BE49-F238E27FC236}">
                <a16:creationId xmlns:a16="http://schemas.microsoft.com/office/drawing/2014/main" id="{1D96E936-B93E-4A98-81EA-A814633046D1}"/>
              </a:ext>
            </a:extLst>
          </p:cNvPr>
          <p:cNvPicPr>
            <a:picLocks noChangeAspect="1"/>
          </p:cNvPicPr>
          <p:nvPr userDrawn="1"/>
        </p:nvPicPr>
        <p:blipFill>
          <a:blip r:embed="rId3"/>
          <a:stretch>
            <a:fillRect/>
          </a:stretch>
        </p:blipFill>
        <p:spPr>
          <a:xfrm>
            <a:off x="413966" y="1670238"/>
            <a:ext cx="5238153" cy="3481098"/>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19747" y="8385"/>
            <a:ext cx="1656184" cy="1656184"/>
          </a:xfrm>
          <a:prstGeom prst="rect">
            <a:avLst/>
          </a:prstGeom>
        </p:spPr>
      </p:pic>
      <p:cxnSp>
        <p:nvCxnSpPr>
          <p:cNvPr id="28" name="Connecteur droit 27">
            <a:extLst>
              <a:ext uri="{FF2B5EF4-FFF2-40B4-BE49-F238E27FC236}">
                <a16:creationId xmlns:a16="http://schemas.microsoft.com/office/drawing/2014/main" id="{0AF5034F-AD6C-4413-96B1-781CE07B4796}"/>
              </a:ext>
            </a:extLst>
          </p:cNvPr>
          <p:cNvCxnSpPr>
            <a:cxnSpLocks/>
          </p:cNvCxnSpPr>
          <p:nvPr userDrawn="1"/>
        </p:nvCxnSpPr>
        <p:spPr>
          <a:xfrm>
            <a:off x="413966" y="1779662"/>
            <a:ext cx="156196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Espace réservé du texte 10">
            <a:extLst>
              <a:ext uri="{FF2B5EF4-FFF2-40B4-BE49-F238E27FC236}">
                <a16:creationId xmlns:a16="http://schemas.microsoft.com/office/drawing/2014/main" id="{361A237E-8D58-4446-8097-C4CD5A840F53}"/>
              </a:ext>
            </a:extLst>
          </p:cNvPr>
          <p:cNvSpPr>
            <a:spLocks noGrp="1"/>
          </p:cNvSpPr>
          <p:nvPr>
            <p:ph type="body" sz="quarter" idx="13" hasCustomPrompt="1"/>
          </p:nvPr>
        </p:nvSpPr>
        <p:spPr bwMode="gray">
          <a:xfrm>
            <a:off x="5769101" y="2094350"/>
            <a:ext cx="3123378" cy="2304256"/>
          </a:xfrm>
        </p:spPr>
        <p:txBody>
          <a:bodyPr/>
          <a:lstStyle>
            <a:lvl1pPr>
              <a:lnSpc>
                <a:spcPct val="90000"/>
              </a:lnSpc>
              <a:spcAft>
                <a:spcPts val="0"/>
              </a:spcAft>
              <a:defRPr sz="2800" b="1" cap="all" baseline="0">
                <a:solidFill>
                  <a:srgbClr val="842E57"/>
                </a:solidFill>
              </a:defRPr>
            </a:lvl1pPr>
            <a:lvl2pPr marL="92075" indent="0">
              <a:spcBef>
                <a:spcPts val="500"/>
              </a:spcBef>
              <a:spcAft>
                <a:spcPts val="0"/>
              </a:spcAft>
              <a:buNone/>
              <a:tabLst/>
              <a:defRPr sz="1600">
                <a:solidFill>
                  <a:schemeClr val="bg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1274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131600"/>
            <a:ext cx="8424863" cy="352838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587374"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500699" y="4905507"/>
            <a:ext cx="1012025" cy="144016"/>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08/03/2021</a:t>
            </a:fld>
            <a:endParaRPr lang="fr-FR" cap="all" dirty="0"/>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10"/>
          <a:stretch>
            <a:fillRect/>
          </a:stretch>
        </p:blipFill>
        <p:spPr>
          <a:xfrm>
            <a:off x="8006712" y="-15060"/>
            <a:ext cx="576064" cy="211058"/>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323528" y="483520"/>
            <a:ext cx="8446535" cy="4400578"/>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3"/>
          </p:nvPr>
        </p:nvSpPr>
        <p:spPr bwMode="gray">
          <a:xfrm>
            <a:off x="1457955" y="4762066"/>
            <a:ext cx="2736305" cy="252814"/>
          </a:xfrm>
          <a:prstGeom prst="rect">
            <a:avLst/>
          </a:prstGeom>
          <a:solidFill>
            <a:schemeClr val="bg1"/>
          </a:solidFill>
        </p:spPr>
        <p:txBody>
          <a:bodyPr vert="horz" lIns="0" tIns="0" rIns="0" bIns="0" rtlCol="0" anchor="ctr" anchorCtr="0">
            <a:noAutofit/>
          </a:bodyPr>
          <a:lstStyle>
            <a:lvl1pPr marL="144000" algn="r">
              <a:defRPr sz="750" b="1">
                <a:solidFill>
                  <a:schemeClr val="tx1"/>
                </a:solidFill>
              </a:defRPr>
            </a:lvl1pPr>
          </a:lstStyle>
          <a:p>
            <a:pPr algn="l"/>
            <a:r>
              <a:rPr lang="fr-FR" dirty="0"/>
              <a:t>Intitulé de la direction/service  </a:t>
            </a:r>
          </a:p>
        </p:txBody>
      </p:sp>
      <p:sp>
        <p:nvSpPr>
          <p:cNvPr id="4" name="Rectangle 3">
            <a:extLst>
              <a:ext uri="{FF2B5EF4-FFF2-40B4-BE49-F238E27FC236}">
                <a16:creationId xmlns:a16="http://schemas.microsoft.com/office/drawing/2014/main" id="{F4611953-FC0C-40EE-84DA-C9C54952A86F}"/>
              </a:ext>
            </a:extLst>
          </p:cNvPr>
          <p:cNvSpPr/>
          <p:nvPr userDrawn="1"/>
        </p:nvSpPr>
        <p:spPr>
          <a:xfrm>
            <a:off x="19340" y="4418199"/>
            <a:ext cx="1115616" cy="672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gray">
          <a:xfrm>
            <a:off x="107504" y="4511667"/>
            <a:ext cx="864409" cy="543665"/>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539708" y="282836"/>
            <a:ext cx="7886700" cy="424904"/>
          </a:xfrm>
          <a:prstGeom prst="rect">
            <a:avLst/>
          </a:prstGeom>
          <a:solidFill>
            <a:schemeClr val="bg1"/>
          </a:solidFill>
        </p:spPr>
        <p:txBody>
          <a:bodyPr vert="horz" lIns="91440" tIns="45720" rIns="91440" bIns="45720"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marL="14288" indent="0" algn="l" defTabSz="914400" rtl="0" eaLnBrk="1" latinLnBrk="0" hangingPunct="1">
        <a:lnSpc>
          <a:spcPct val="90000"/>
        </a:lnSpc>
        <a:spcBef>
          <a:spcPct val="0"/>
        </a:spcBef>
        <a:buNone/>
        <a:tabLst/>
        <a:defRPr sz="2500" b="1" kern="1200">
          <a:solidFill>
            <a:srgbClr val="842E57"/>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png"/><Relationship Id="rId20"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mailto:renaud.masson@epide.fr" TargetMode="External"/><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2C6C7C8-DC1E-45DD-916B-8FA556C0BA04}"/>
              </a:ext>
            </a:extLst>
          </p:cNvPr>
          <p:cNvSpPr>
            <a:spLocks noGrp="1"/>
          </p:cNvSpPr>
          <p:nvPr>
            <p:ph type="dt" sz="half" idx="10"/>
          </p:nvPr>
        </p:nvSpPr>
        <p:spPr/>
        <p:txBody>
          <a:bodyPr/>
          <a:lstStyle/>
          <a:p>
            <a:fld id="{4EA19884-7A29-DC4E-9311-A62E54788E52}" type="datetime1">
              <a:rPr lang="fr-FR" smtClean="0"/>
              <a:t>08/03/2021</a:t>
            </a:fld>
            <a:endParaRPr lang="fr-FR" dirty="0"/>
          </a:p>
        </p:txBody>
      </p:sp>
      <p:sp>
        <p:nvSpPr>
          <p:cNvPr id="3" name="Espace réservé du pied de page 2">
            <a:extLst>
              <a:ext uri="{FF2B5EF4-FFF2-40B4-BE49-F238E27FC236}">
                <a16:creationId xmlns:a16="http://schemas.microsoft.com/office/drawing/2014/main" id="{66407F54-4C31-4E4E-B8C9-3AA0AA83C745}"/>
              </a:ext>
            </a:extLst>
          </p:cNvPr>
          <p:cNvSpPr>
            <a:spLocks noGrp="1"/>
          </p:cNvSpPr>
          <p:nvPr>
            <p:ph type="ftr" sz="quarter" idx="11"/>
          </p:nvPr>
        </p:nvSpPr>
        <p:spPr/>
        <p:txBody>
          <a:bodyPr/>
          <a:lstStyle/>
          <a:p>
            <a:r>
              <a:rPr lang="fr-FR" dirty="0"/>
              <a:t>Centre de Montry – 4 mars 2021</a:t>
            </a:r>
          </a:p>
        </p:txBody>
      </p:sp>
      <p:sp>
        <p:nvSpPr>
          <p:cNvPr id="4" name="Espace réservé du numéro de diapositive 3">
            <a:extLst>
              <a:ext uri="{FF2B5EF4-FFF2-40B4-BE49-F238E27FC236}">
                <a16:creationId xmlns:a16="http://schemas.microsoft.com/office/drawing/2014/main" id="{05E2B113-D9FE-49B7-9826-15014BDD918B}"/>
              </a:ext>
            </a:extLst>
          </p:cNvPr>
          <p:cNvSpPr>
            <a:spLocks noGrp="1"/>
          </p:cNvSpPr>
          <p:nvPr>
            <p:ph type="sldNum" sz="quarter" idx="12"/>
          </p:nvPr>
        </p:nvSpPr>
        <p:spPr/>
        <p:txBody>
          <a:bodyPr/>
          <a:lstStyle/>
          <a:p>
            <a:fld id="{10C140CD-8AED-46FF-A9A2-77308F3F39AE}" type="slidenum">
              <a:rPr lang="fr-FR" smtClean="0"/>
              <a:pPr/>
              <a:t>1</a:t>
            </a:fld>
            <a:endParaRPr lang="fr-FR" dirty="0"/>
          </a:p>
        </p:txBody>
      </p:sp>
      <p:sp>
        <p:nvSpPr>
          <p:cNvPr id="5" name="Titre 4">
            <a:extLst>
              <a:ext uri="{FF2B5EF4-FFF2-40B4-BE49-F238E27FC236}">
                <a16:creationId xmlns:a16="http://schemas.microsoft.com/office/drawing/2014/main" id="{DB340DBA-C954-44B8-A59B-223A2B2773BB}"/>
              </a:ext>
            </a:extLst>
          </p:cNvPr>
          <p:cNvSpPr>
            <a:spLocks noGrp="1"/>
          </p:cNvSpPr>
          <p:nvPr>
            <p:ph type="title"/>
          </p:nvPr>
        </p:nvSpPr>
        <p:spPr/>
        <p:txBody>
          <a:bodyPr/>
          <a:lstStyle/>
          <a:p>
            <a:endParaRPr lang="fr-FR"/>
          </a:p>
        </p:txBody>
      </p:sp>
      <p:sp>
        <p:nvSpPr>
          <p:cNvPr id="6" name="Espace réservé du texte 5">
            <a:extLst>
              <a:ext uri="{FF2B5EF4-FFF2-40B4-BE49-F238E27FC236}">
                <a16:creationId xmlns:a16="http://schemas.microsoft.com/office/drawing/2014/main" id="{C02CED76-E843-41DF-AA4F-C8F4E44529B8}"/>
              </a:ext>
            </a:extLst>
          </p:cNvPr>
          <p:cNvSpPr>
            <a:spLocks noGrp="1"/>
          </p:cNvSpPr>
          <p:nvPr>
            <p:ph type="body" sz="quarter" idx="13"/>
          </p:nvPr>
        </p:nvSpPr>
        <p:spPr>
          <a:xfrm>
            <a:off x="5769101" y="1851670"/>
            <a:ext cx="3123378" cy="2808312"/>
          </a:xfrm>
        </p:spPr>
        <p:txBody>
          <a:bodyPr/>
          <a:lstStyle/>
          <a:p>
            <a:r>
              <a:rPr lang="fr-FR" dirty="0"/>
              <a:t>Montry - Val D'Europe</a:t>
            </a:r>
          </a:p>
          <a:p>
            <a:endParaRPr lang="fr-FR" dirty="0"/>
          </a:p>
          <a:p>
            <a:endParaRPr lang="fr-FR" dirty="0"/>
          </a:p>
        </p:txBody>
      </p:sp>
      <p:pic>
        <p:nvPicPr>
          <p:cNvPr id="8" name="Image 7" descr="Une image contenant herbe, nature&#10;&#10;Description générée automatiquement">
            <a:extLst>
              <a:ext uri="{FF2B5EF4-FFF2-40B4-BE49-F238E27FC236}">
                <a16:creationId xmlns:a16="http://schemas.microsoft.com/office/drawing/2014/main" id="{B04C13B6-7F68-4572-8262-CA55EC92DBDE}"/>
              </a:ext>
            </a:extLst>
          </p:cNvPr>
          <p:cNvPicPr>
            <a:picLocks noChangeAspect="1"/>
          </p:cNvPicPr>
          <p:nvPr/>
        </p:nvPicPr>
        <p:blipFill>
          <a:blip r:embed="rId2"/>
          <a:stretch>
            <a:fillRect/>
          </a:stretch>
        </p:blipFill>
        <p:spPr>
          <a:xfrm rot="10800000">
            <a:off x="5769101" y="2643758"/>
            <a:ext cx="1421828" cy="941072"/>
          </a:xfrm>
          <a:prstGeom prst="rect">
            <a:avLst/>
          </a:prstGeom>
        </p:spPr>
      </p:pic>
      <p:pic>
        <p:nvPicPr>
          <p:cNvPr id="10" name="Image 9" descr="Une image contenant extérieur&#10;&#10;Description générée automatiquement">
            <a:extLst>
              <a:ext uri="{FF2B5EF4-FFF2-40B4-BE49-F238E27FC236}">
                <a16:creationId xmlns:a16="http://schemas.microsoft.com/office/drawing/2014/main" id="{40570D0F-99E7-45C4-B4D3-EBEC98636D30}"/>
              </a:ext>
            </a:extLst>
          </p:cNvPr>
          <p:cNvPicPr>
            <a:picLocks noChangeAspect="1"/>
          </p:cNvPicPr>
          <p:nvPr/>
        </p:nvPicPr>
        <p:blipFill>
          <a:blip r:embed="rId3"/>
          <a:stretch>
            <a:fillRect/>
          </a:stretch>
        </p:blipFill>
        <p:spPr>
          <a:xfrm rot="5400000">
            <a:off x="7043027" y="2931520"/>
            <a:ext cx="2087693" cy="1512169"/>
          </a:xfrm>
          <a:prstGeom prst="rect">
            <a:avLst/>
          </a:prstGeom>
        </p:spPr>
      </p:pic>
      <p:pic>
        <p:nvPicPr>
          <p:cNvPr id="12" name="Image 11" descr="Une image contenant arbre, extérieur, plante, chêne&#10;&#10;Description générée automatiquement">
            <a:extLst>
              <a:ext uri="{FF2B5EF4-FFF2-40B4-BE49-F238E27FC236}">
                <a16:creationId xmlns:a16="http://schemas.microsoft.com/office/drawing/2014/main" id="{3D45B96C-0231-4368-8598-0C6F9392C7F7}"/>
              </a:ext>
            </a:extLst>
          </p:cNvPr>
          <p:cNvPicPr>
            <a:picLocks noChangeAspect="1"/>
          </p:cNvPicPr>
          <p:nvPr/>
        </p:nvPicPr>
        <p:blipFill>
          <a:blip r:embed="rId4"/>
          <a:stretch>
            <a:fillRect/>
          </a:stretch>
        </p:blipFill>
        <p:spPr>
          <a:xfrm>
            <a:off x="5778153" y="3671869"/>
            <a:ext cx="1412776" cy="1059582"/>
          </a:xfrm>
          <a:prstGeom prst="rect">
            <a:avLst/>
          </a:prstGeom>
        </p:spPr>
      </p:pic>
    </p:spTree>
    <p:extLst>
      <p:ext uri="{BB962C8B-B14F-4D97-AF65-F5344CB8AC3E}">
        <p14:creationId xmlns:p14="http://schemas.microsoft.com/office/powerpoint/2010/main" val="125319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922E9AC-A21B-45F0-A6D2-A442943099B7}"/>
              </a:ext>
            </a:extLst>
          </p:cNvPr>
          <p:cNvSpPr>
            <a:spLocks noGrp="1"/>
          </p:cNvSpPr>
          <p:nvPr>
            <p:ph type="body" sz="quarter" idx="14"/>
          </p:nvPr>
        </p:nvSpPr>
        <p:spPr>
          <a:xfrm>
            <a:off x="395255" y="987574"/>
            <a:ext cx="8281201" cy="2880320"/>
          </a:xfrm>
        </p:spPr>
        <p:txBody>
          <a:bodyPr/>
          <a:lstStyle/>
          <a:p>
            <a:pPr algn="just">
              <a:lnSpc>
                <a:spcPct val="110000"/>
              </a:lnSpc>
              <a:spcBef>
                <a:spcPts val="1200"/>
              </a:spcBef>
              <a:buClr>
                <a:srgbClr val="E95C30"/>
              </a:buClr>
              <a:defRPr/>
            </a:pPr>
            <a:r>
              <a:rPr lang="fr-FR" altLang="fr-FR" dirty="0"/>
              <a:t>Depuis sa création en 2005, l’EPIDE (Etablissement Pour l’Insertion Dans l’Emploi) a accompagné près de 40 000 jeunes de 18 à 25 ans, peu ou pas qualifiés, vers l’emploi ou la formation qualifiante.</a:t>
            </a:r>
          </a:p>
          <a:p>
            <a:pPr algn="just">
              <a:lnSpc>
                <a:spcPct val="110000"/>
              </a:lnSpc>
              <a:spcBef>
                <a:spcPts val="1200"/>
              </a:spcBef>
              <a:buClr>
                <a:srgbClr val="E95C30"/>
              </a:buClr>
              <a:defRPr/>
            </a:pPr>
            <a:r>
              <a:rPr lang="fr-FR" altLang="fr-FR" dirty="0"/>
              <a:t>L’EPIDE apporte une réponse aux problématiques qui touchent une partie de la jeunesse :</a:t>
            </a:r>
          </a:p>
          <a:p>
            <a:pPr marL="342900" indent="-342900" algn="just">
              <a:lnSpc>
                <a:spcPct val="110000"/>
              </a:lnSpc>
              <a:spcBef>
                <a:spcPts val="1200"/>
              </a:spcBef>
              <a:buClr>
                <a:srgbClr val="E95C30"/>
              </a:buClr>
              <a:buFont typeface="Wingdings" panose="05000000000000000000" pitchFamily="2" charset="2"/>
              <a:buChar char="v"/>
              <a:defRPr/>
            </a:pPr>
            <a:r>
              <a:rPr lang="fr-FR" altLang="fr-FR" sz="1200" dirty="0"/>
              <a:t>Le décrochage scolaire</a:t>
            </a:r>
          </a:p>
          <a:p>
            <a:pPr marL="342900" indent="-342900" algn="just">
              <a:lnSpc>
                <a:spcPct val="110000"/>
              </a:lnSpc>
              <a:spcBef>
                <a:spcPts val="1200"/>
              </a:spcBef>
              <a:buClr>
                <a:srgbClr val="E95C30"/>
              </a:buClr>
              <a:buFont typeface="Wingdings" panose="05000000000000000000" pitchFamily="2" charset="2"/>
              <a:buChar char="v"/>
              <a:defRPr/>
            </a:pPr>
            <a:r>
              <a:rPr lang="fr-FR" altLang="fr-FR" sz="1200" dirty="0"/>
              <a:t>Le chômage des jeunes</a:t>
            </a:r>
          </a:p>
          <a:p>
            <a:pPr marL="342900" indent="-342900" algn="just">
              <a:lnSpc>
                <a:spcPct val="110000"/>
              </a:lnSpc>
              <a:spcBef>
                <a:spcPts val="1200"/>
              </a:spcBef>
              <a:buClr>
                <a:srgbClr val="E95C30"/>
              </a:buClr>
              <a:buFont typeface="Wingdings" panose="05000000000000000000" pitchFamily="2" charset="2"/>
              <a:buChar char="v"/>
              <a:defRPr/>
            </a:pPr>
            <a:r>
              <a:rPr lang="fr-FR" altLang="fr-FR" sz="1200" dirty="0"/>
              <a:t>Les inégalités et la discrimination</a:t>
            </a:r>
          </a:p>
          <a:p>
            <a:pPr marL="342900" indent="-342900" algn="just">
              <a:lnSpc>
                <a:spcPct val="110000"/>
              </a:lnSpc>
              <a:spcBef>
                <a:spcPts val="1200"/>
              </a:spcBef>
              <a:buClr>
                <a:srgbClr val="E95C30"/>
              </a:buClr>
              <a:buFont typeface="Wingdings" panose="05000000000000000000" pitchFamily="2" charset="2"/>
              <a:buChar char="v"/>
              <a:defRPr/>
            </a:pPr>
            <a:r>
              <a:rPr lang="fr-FR" altLang="fr-FR" sz="1200" dirty="0"/>
              <a:t>Le manque de cohésion sociale</a:t>
            </a:r>
          </a:p>
          <a:p>
            <a:pPr algn="just">
              <a:lnSpc>
                <a:spcPct val="110000"/>
              </a:lnSpc>
              <a:spcBef>
                <a:spcPts val="1200"/>
              </a:spcBef>
              <a:buClr>
                <a:srgbClr val="E95C30"/>
              </a:buClr>
              <a:defRPr/>
            </a:pPr>
            <a:r>
              <a:rPr lang="fr-FR" altLang="fr-FR" dirty="0"/>
              <a:t>Acteur reconnu dans le domaine de l’insertion des jeunes sortis du système scolaire sans diplôme ni qualification professionnelle, il les conduit vers un emploi durable et leur permet de vivre une citoyenneté active au quotidien.</a:t>
            </a:r>
          </a:p>
          <a:p>
            <a:endParaRPr lang="fr-FR" dirty="0"/>
          </a:p>
        </p:txBody>
      </p:sp>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pPr/>
              <a:t>2</a:t>
            </a:fld>
            <a:endParaRPr lang="fr-FR" dirty="0"/>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pPr/>
              <a:t>08/03/2021</a:t>
            </a:fld>
            <a:endParaRPr lang="fr-FR" cap="all" dirty="0"/>
          </a:p>
        </p:txBody>
      </p:sp>
      <p:sp>
        <p:nvSpPr>
          <p:cNvPr id="6" name="Espace réservé du pied de page 5">
            <a:extLst>
              <a:ext uri="{FF2B5EF4-FFF2-40B4-BE49-F238E27FC236}">
                <a16:creationId xmlns:a16="http://schemas.microsoft.com/office/drawing/2014/main" id="{BB9E0234-B5CA-40F4-8ADA-DCA77183500C}"/>
              </a:ext>
            </a:extLst>
          </p:cNvPr>
          <p:cNvSpPr>
            <a:spLocks noGrp="1"/>
          </p:cNvSpPr>
          <p:nvPr>
            <p:ph type="ftr" sz="quarter" idx="3"/>
          </p:nvPr>
        </p:nvSpPr>
        <p:spPr/>
        <p:txBody>
          <a:bodyPr/>
          <a:lstStyle/>
          <a:p>
            <a:pPr algn="l"/>
            <a:r>
              <a:rPr lang="fr-FR" dirty="0"/>
              <a:t>Centre de Montry</a:t>
            </a: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395255" y="197218"/>
            <a:ext cx="8117470" cy="503238"/>
          </a:xfrm>
        </p:spPr>
        <p:txBody>
          <a:bodyPr/>
          <a:lstStyle/>
          <a:p>
            <a:r>
              <a:rPr lang="fr-FR" altLang="fr-FR" dirty="0">
                <a:solidFill>
                  <a:srgbClr val="863765"/>
                </a:solidFill>
                <a:latin typeface="Calibri" panose="020F0502020204030204" pitchFamily="34" charset="0"/>
              </a:rPr>
              <a:t>Notre mission : l’insertion sociale et professionnelle des jeunes éloignés de l’emploi</a:t>
            </a:r>
          </a:p>
          <a:p>
            <a:endParaRPr lang="fr-FR" dirty="0"/>
          </a:p>
        </p:txBody>
      </p:sp>
    </p:spTree>
    <p:extLst>
      <p:ext uri="{BB962C8B-B14F-4D97-AF65-F5344CB8AC3E}">
        <p14:creationId xmlns:p14="http://schemas.microsoft.com/office/powerpoint/2010/main" val="158431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922E9AC-A21B-45F0-A6D2-A442943099B7}"/>
              </a:ext>
            </a:extLst>
          </p:cNvPr>
          <p:cNvSpPr>
            <a:spLocks noGrp="1"/>
          </p:cNvSpPr>
          <p:nvPr>
            <p:ph type="body" sz="quarter" idx="14"/>
          </p:nvPr>
        </p:nvSpPr>
        <p:spPr>
          <a:xfrm>
            <a:off x="395255" y="807145"/>
            <a:ext cx="8281202" cy="3780829"/>
          </a:xfrm>
        </p:spPr>
        <p:txBody>
          <a:bodyPr/>
          <a:lstStyle/>
          <a:p>
            <a:r>
              <a:rPr lang="fr-FR" dirty="0">
                <a:solidFill>
                  <a:srgbClr val="863765"/>
                </a:solidFill>
                <a:ea typeface="Times New Roman" panose="02020603050405020304" pitchFamily="18" charset="0"/>
              </a:rPr>
              <a:t>L’EPIDE accompagne de jeunes volontaires pour une insertion sociale et professionnelle réussie, </a:t>
            </a:r>
            <a:r>
              <a:rPr lang="fr-FR" dirty="0">
                <a:solidFill>
                  <a:srgbClr val="863765"/>
                </a:solidFill>
              </a:rPr>
              <a:t>par la mise en œuvre d’une méthode unique en son genre</a:t>
            </a:r>
          </a:p>
          <a:p>
            <a:pPr algn="just">
              <a:spcBef>
                <a:spcPts val="1200"/>
              </a:spcBef>
              <a:spcAft>
                <a:spcPts val="600"/>
              </a:spcAft>
              <a:buClr>
                <a:srgbClr val="E95C30"/>
              </a:buClr>
              <a:defRPr/>
            </a:pPr>
            <a:r>
              <a:rPr lang="fr-FR" sz="1600" dirty="0"/>
              <a:t>L’originalité du dispositif repose sur des équipes pluridisciplinaires (travail social, insertion professionnelle, éducation, métiers de l’uniforme) qui : </a:t>
            </a:r>
          </a:p>
          <a:p>
            <a:pPr marL="539750" indent="-360363" algn="just">
              <a:spcBef>
                <a:spcPts val="1200"/>
              </a:spcBef>
              <a:spcAft>
                <a:spcPts val="600"/>
              </a:spcAft>
              <a:buClr>
                <a:srgbClr val="E95C30"/>
              </a:buClr>
              <a:buFont typeface="Wingdings" panose="05000000000000000000" pitchFamily="2" charset="2"/>
              <a:buChar char="v"/>
              <a:defRPr/>
            </a:pPr>
            <a:r>
              <a:rPr lang="fr-FR" dirty="0"/>
              <a:t>garantissent au volontaire un accompagnement global, permettant de résoudre les difficultés propres à chaque jeune ;</a:t>
            </a:r>
          </a:p>
          <a:p>
            <a:pPr marL="539750" indent="-360363" algn="just">
              <a:spcBef>
                <a:spcPts val="1200"/>
              </a:spcBef>
              <a:spcAft>
                <a:spcPts val="600"/>
              </a:spcAft>
              <a:buClr>
                <a:srgbClr val="E95C30"/>
              </a:buClr>
              <a:buFont typeface="Wingdings" panose="05000000000000000000" pitchFamily="2" charset="2"/>
              <a:buChar char="v"/>
              <a:defRPr/>
            </a:pPr>
            <a:r>
              <a:rPr lang="fr-FR" dirty="0"/>
              <a:t>opèrent dans un cadre structurant : internat de semaine,</a:t>
            </a:r>
            <a:r>
              <a:rPr lang="fr-FR" dirty="0">
                <a:solidFill>
                  <a:prstClr val="black"/>
                </a:solidFill>
                <a:latin typeface="Calibri"/>
              </a:rPr>
              <a:t> </a:t>
            </a:r>
            <a:r>
              <a:rPr lang="fr-FR" dirty="0"/>
              <a:t>port d’une tenue uniforme partagée par volontaires et agents, apprentissage de la vie en collectivité, participation de tous aux tâches de service courant;</a:t>
            </a:r>
          </a:p>
          <a:p>
            <a:pPr marL="539750" indent="-360363" algn="just">
              <a:spcBef>
                <a:spcPts val="1200"/>
              </a:spcBef>
              <a:spcAft>
                <a:spcPts val="600"/>
              </a:spcAft>
              <a:buClr>
                <a:srgbClr val="E95C30"/>
              </a:buClr>
              <a:buFont typeface="Wingdings" panose="05000000000000000000" pitchFamily="2" charset="2"/>
              <a:buChar char="v"/>
              <a:defRPr/>
            </a:pPr>
            <a:r>
              <a:rPr lang="fr-FR" dirty="0"/>
              <a:t>offrent à chaque volontaire un suivi personnalisé, permettant d’avancer à son rythme.</a:t>
            </a:r>
          </a:p>
          <a:p>
            <a:pPr marL="179387" algn="just">
              <a:spcBef>
                <a:spcPts val="1200"/>
              </a:spcBef>
              <a:spcAft>
                <a:spcPts val="600"/>
              </a:spcAft>
              <a:buClr>
                <a:srgbClr val="E95C30"/>
              </a:buClr>
              <a:defRPr/>
            </a:pPr>
            <a:r>
              <a:rPr lang="fr-FR" sz="1600" dirty="0"/>
              <a:t>Les volontaires évoluent dans un environnement qui leur permet d’acquérir ou de reprendre confiance en eux et de se projeter dans l’avenir.</a:t>
            </a:r>
          </a:p>
          <a:p>
            <a:endParaRPr lang="fr-FR" dirty="0"/>
          </a:p>
        </p:txBody>
      </p:sp>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pPr/>
              <a:t>3</a:t>
            </a:fld>
            <a:endParaRPr lang="fr-FR" dirty="0"/>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pPr/>
              <a:t>08/03/2021</a:t>
            </a:fld>
            <a:endParaRPr lang="fr-FR" cap="all" dirty="0"/>
          </a:p>
        </p:txBody>
      </p:sp>
      <p:sp>
        <p:nvSpPr>
          <p:cNvPr id="6" name="Espace réservé du pied de page 5">
            <a:extLst>
              <a:ext uri="{FF2B5EF4-FFF2-40B4-BE49-F238E27FC236}">
                <a16:creationId xmlns:a16="http://schemas.microsoft.com/office/drawing/2014/main" id="{BB9E0234-B5CA-40F4-8ADA-DCA77183500C}"/>
              </a:ext>
            </a:extLst>
          </p:cNvPr>
          <p:cNvSpPr>
            <a:spLocks noGrp="1"/>
          </p:cNvSpPr>
          <p:nvPr>
            <p:ph type="ftr" sz="quarter" idx="3"/>
          </p:nvPr>
        </p:nvSpPr>
        <p:spPr/>
        <p:txBody>
          <a:bodyPr/>
          <a:lstStyle/>
          <a:p>
            <a:pPr algn="l"/>
            <a:r>
              <a:rPr lang="fr-FR" dirty="0"/>
              <a:t>Centre de Montry</a:t>
            </a: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p:txBody>
          <a:bodyPr/>
          <a:lstStyle/>
          <a:p>
            <a:r>
              <a:rPr lang="fr-FR" altLang="fr-FR" dirty="0">
                <a:solidFill>
                  <a:srgbClr val="863765"/>
                </a:solidFill>
                <a:latin typeface="Calibri" panose="020F0502020204030204" pitchFamily="34" charset="0"/>
              </a:rPr>
              <a:t>Notre pédagogie : une approche globale et individualisée</a:t>
            </a:r>
          </a:p>
          <a:p>
            <a:endParaRPr lang="fr-FR" dirty="0"/>
          </a:p>
        </p:txBody>
      </p:sp>
    </p:spTree>
    <p:extLst>
      <p:ext uri="{BB962C8B-B14F-4D97-AF65-F5344CB8AC3E}">
        <p14:creationId xmlns:p14="http://schemas.microsoft.com/office/powerpoint/2010/main" val="409954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pPr/>
              <a:t>4</a:t>
            </a:fld>
            <a:endParaRPr lang="fr-FR" dirty="0"/>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pPr/>
              <a:t>08/03/2021</a:t>
            </a:fld>
            <a:endParaRPr lang="fr-FR" cap="all" dirty="0"/>
          </a:p>
        </p:txBody>
      </p:sp>
      <p:sp>
        <p:nvSpPr>
          <p:cNvPr id="6" name="Espace réservé du pied de page 5">
            <a:extLst>
              <a:ext uri="{FF2B5EF4-FFF2-40B4-BE49-F238E27FC236}">
                <a16:creationId xmlns:a16="http://schemas.microsoft.com/office/drawing/2014/main" id="{BB9E0234-B5CA-40F4-8ADA-DCA77183500C}"/>
              </a:ext>
            </a:extLst>
          </p:cNvPr>
          <p:cNvSpPr>
            <a:spLocks noGrp="1"/>
          </p:cNvSpPr>
          <p:nvPr>
            <p:ph type="ftr" sz="quarter" idx="3"/>
          </p:nvPr>
        </p:nvSpPr>
        <p:spPr/>
        <p:txBody>
          <a:bodyPr/>
          <a:lstStyle/>
          <a:p>
            <a:pPr algn="l"/>
            <a:r>
              <a:rPr lang="fr-FR" dirty="0"/>
              <a:t>Centre de Montry</a:t>
            </a: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215516" y="217425"/>
            <a:ext cx="8712967" cy="503238"/>
          </a:xfrm>
        </p:spPr>
        <p:txBody>
          <a:bodyPr/>
          <a:lstStyle/>
          <a:p>
            <a:r>
              <a:rPr lang="fr-FR" altLang="fr-FR" dirty="0">
                <a:solidFill>
                  <a:srgbClr val="863765"/>
                </a:solidFill>
                <a:latin typeface="Calibri" panose="020F0502020204030204" pitchFamily="34" charset="0"/>
              </a:rPr>
              <a:t>Notre méthode : huit mois d’accompagnement intensif vers l’emploi</a:t>
            </a:r>
          </a:p>
        </p:txBody>
      </p:sp>
      <p:sp>
        <p:nvSpPr>
          <p:cNvPr id="8" name="Rectangle 7">
            <a:extLst>
              <a:ext uri="{FF2B5EF4-FFF2-40B4-BE49-F238E27FC236}">
                <a16:creationId xmlns:a16="http://schemas.microsoft.com/office/drawing/2014/main" id="{B25BE994-451F-4C4D-8521-BFA73532455F}"/>
              </a:ext>
            </a:extLst>
          </p:cNvPr>
          <p:cNvSpPr>
            <a:spLocks noChangeAspect="1" noChangeArrowheads="1"/>
          </p:cNvSpPr>
          <p:nvPr/>
        </p:nvSpPr>
        <p:spPr bwMode="auto">
          <a:xfrm>
            <a:off x="414706" y="3240758"/>
            <a:ext cx="5875009" cy="708660"/>
          </a:xfrm>
          <a:prstGeom prst="rect">
            <a:avLst/>
          </a:prstGeom>
          <a:solidFill>
            <a:srgbClr val="CCB1D1"/>
          </a:solidFill>
          <a:ln w="9525" algn="ctr">
            <a:noFill/>
            <a:round/>
            <a:headEnd/>
            <a:tailEnd/>
          </a:ln>
        </p:spPr>
        <p:txBody>
          <a:bodyPr lIns="95788" tIns="47894" rIns="95788" bIns="47894" anchor="ctr"/>
          <a:lstStyle>
            <a:lvl1pPr defTabSz="957263">
              <a:defRPr sz="1000" b="1">
                <a:solidFill>
                  <a:schemeClr val="hlink"/>
                </a:solidFill>
                <a:latin typeface="Arial" panose="020B0604020202020204" pitchFamily="34" charset="0"/>
                <a:cs typeface="Arial" panose="020B0604020202020204" pitchFamily="34" charset="0"/>
              </a:defRPr>
            </a:lvl1pPr>
            <a:lvl2pPr marL="682625" indent="-261938" defTabSz="957263">
              <a:defRPr sz="1000" b="1">
                <a:solidFill>
                  <a:schemeClr val="hlink"/>
                </a:solidFill>
                <a:latin typeface="Arial" panose="020B0604020202020204" pitchFamily="34" charset="0"/>
                <a:cs typeface="Arial" panose="020B0604020202020204" pitchFamily="34" charset="0"/>
              </a:defRPr>
            </a:lvl2pPr>
            <a:lvl3pPr marL="1049338" indent="-209550" defTabSz="957263">
              <a:defRPr sz="1000" b="1">
                <a:solidFill>
                  <a:schemeClr val="hlink"/>
                </a:solidFill>
                <a:latin typeface="Arial" panose="020B0604020202020204" pitchFamily="34" charset="0"/>
                <a:cs typeface="Arial" panose="020B0604020202020204" pitchFamily="34" charset="0"/>
              </a:defRPr>
            </a:lvl3pPr>
            <a:lvl4pPr marL="1470025" indent="-209550" defTabSz="957263">
              <a:defRPr sz="1000" b="1">
                <a:solidFill>
                  <a:schemeClr val="hlink"/>
                </a:solidFill>
                <a:latin typeface="Arial" panose="020B0604020202020204" pitchFamily="34" charset="0"/>
                <a:cs typeface="Arial" panose="020B0604020202020204" pitchFamily="34" charset="0"/>
              </a:defRPr>
            </a:lvl4pPr>
            <a:lvl5pPr marL="1889125" indent="-209550" defTabSz="957263">
              <a:defRPr sz="1000" b="1">
                <a:solidFill>
                  <a:schemeClr val="hlink"/>
                </a:solidFill>
                <a:latin typeface="Arial" panose="020B0604020202020204" pitchFamily="34" charset="0"/>
                <a:cs typeface="Arial" panose="020B0604020202020204" pitchFamily="34" charset="0"/>
              </a:defRPr>
            </a:lvl5pPr>
            <a:lvl6pPr marL="23463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6pPr>
            <a:lvl7pPr marL="28035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7pPr>
            <a:lvl8pPr marL="32607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8pPr>
            <a:lvl9pPr marL="37179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9pPr>
          </a:lstStyle>
          <a:p>
            <a:pPr eaLnBrk="1" hangingPunct="1">
              <a:defRPr/>
            </a:pPr>
            <a:r>
              <a:rPr lang="fr-BE" altLang="fr-FR" sz="1600" dirty="0">
                <a:solidFill>
                  <a:srgbClr val="863765"/>
                </a:solidFill>
                <a:latin typeface="+mj-lt"/>
                <a:ea typeface="ヒラギノ角ゴ Pro W3"/>
                <a:cs typeface="ヒラギノ角ゴ Pro W3"/>
              </a:rPr>
              <a:t>Accompagnement sanitaire et social</a:t>
            </a:r>
          </a:p>
          <a:p>
            <a:pPr eaLnBrk="1" hangingPunct="1">
              <a:defRPr/>
            </a:pPr>
            <a:r>
              <a:rPr lang="fr-FR" altLang="fr-FR" sz="1200" b="0" dirty="0">
                <a:solidFill>
                  <a:schemeClr val="tx1"/>
                </a:solidFill>
                <a:latin typeface="+mj-lt"/>
                <a:ea typeface="ヒラギノ角ゴ Pro W3"/>
                <a:cs typeface="ヒラギノ角ゴ Pro W3"/>
              </a:rPr>
              <a:t>Accès aux soins, vaccination, lutte contre les addictions, éducation à la vie affective et sexuelle, acquisition de l’autonomie administrative et budgétaire.</a:t>
            </a:r>
          </a:p>
        </p:txBody>
      </p:sp>
      <p:sp>
        <p:nvSpPr>
          <p:cNvPr id="9" name="Rectangle 16">
            <a:extLst>
              <a:ext uri="{FF2B5EF4-FFF2-40B4-BE49-F238E27FC236}">
                <a16:creationId xmlns:a16="http://schemas.microsoft.com/office/drawing/2014/main" id="{B71209BF-7B13-41F2-8403-E28195AB301A}"/>
              </a:ext>
            </a:extLst>
          </p:cNvPr>
          <p:cNvSpPr>
            <a:spLocks noChangeAspect="1" noChangeArrowheads="1"/>
          </p:cNvSpPr>
          <p:nvPr/>
        </p:nvSpPr>
        <p:spPr bwMode="auto">
          <a:xfrm>
            <a:off x="419445" y="731702"/>
            <a:ext cx="5875014" cy="709930"/>
          </a:xfrm>
          <a:prstGeom prst="rect">
            <a:avLst/>
          </a:prstGeom>
          <a:solidFill>
            <a:srgbClr val="CCB1D1"/>
          </a:solidFill>
          <a:ln w="9525" algn="ctr">
            <a:noFill/>
            <a:round/>
            <a:headEnd/>
            <a:tailEnd/>
          </a:ln>
        </p:spPr>
        <p:txBody>
          <a:bodyPr lIns="95788" tIns="47894" rIns="95788" bIns="47894" anchor="ctr"/>
          <a:lstStyle>
            <a:lvl1pPr defTabSz="957263">
              <a:defRPr sz="1000" b="1">
                <a:solidFill>
                  <a:schemeClr val="hlink"/>
                </a:solidFill>
                <a:latin typeface="Arial" panose="020B0604020202020204" pitchFamily="34" charset="0"/>
                <a:cs typeface="Arial" panose="020B0604020202020204" pitchFamily="34" charset="0"/>
              </a:defRPr>
            </a:lvl1pPr>
            <a:lvl2pPr marL="682625" indent="-261938" defTabSz="957263">
              <a:defRPr sz="1000" b="1">
                <a:solidFill>
                  <a:schemeClr val="hlink"/>
                </a:solidFill>
                <a:latin typeface="Arial" panose="020B0604020202020204" pitchFamily="34" charset="0"/>
                <a:cs typeface="Arial" panose="020B0604020202020204" pitchFamily="34" charset="0"/>
              </a:defRPr>
            </a:lvl2pPr>
            <a:lvl3pPr marL="1049338" indent="-209550" defTabSz="957263">
              <a:defRPr sz="1000" b="1">
                <a:solidFill>
                  <a:schemeClr val="hlink"/>
                </a:solidFill>
                <a:latin typeface="Arial" panose="020B0604020202020204" pitchFamily="34" charset="0"/>
                <a:cs typeface="Arial" panose="020B0604020202020204" pitchFamily="34" charset="0"/>
              </a:defRPr>
            </a:lvl3pPr>
            <a:lvl4pPr marL="1470025" indent="-209550" defTabSz="957263">
              <a:defRPr sz="1000" b="1">
                <a:solidFill>
                  <a:schemeClr val="hlink"/>
                </a:solidFill>
                <a:latin typeface="Arial" panose="020B0604020202020204" pitchFamily="34" charset="0"/>
                <a:cs typeface="Arial" panose="020B0604020202020204" pitchFamily="34" charset="0"/>
              </a:defRPr>
            </a:lvl4pPr>
            <a:lvl5pPr marL="1889125" indent="-209550" defTabSz="957263">
              <a:defRPr sz="1000" b="1">
                <a:solidFill>
                  <a:schemeClr val="hlink"/>
                </a:solidFill>
                <a:latin typeface="Arial" panose="020B0604020202020204" pitchFamily="34" charset="0"/>
                <a:cs typeface="Arial" panose="020B0604020202020204" pitchFamily="34" charset="0"/>
              </a:defRPr>
            </a:lvl5pPr>
            <a:lvl6pPr marL="23463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6pPr>
            <a:lvl7pPr marL="28035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7pPr>
            <a:lvl8pPr marL="32607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8pPr>
            <a:lvl9pPr marL="37179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9pPr>
          </a:lstStyle>
          <a:p>
            <a:pPr eaLnBrk="1" hangingPunct="1">
              <a:defRPr/>
            </a:pPr>
            <a:r>
              <a:rPr lang="fr-BE" altLang="fr-FR" sz="1600" dirty="0">
                <a:solidFill>
                  <a:srgbClr val="863765"/>
                </a:solidFill>
                <a:latin typeface="+mj-lt"/>
                <a:ea typeface="ヒラギノ角ゴ Pro W3"/>
                <a:cs typeface="ヒラギノ角ゴ Pro W3"/>
              </a:rPr>
              <a:t>Définition et mise en œuvre du projet professionnel</a:t>
            </a:r>
          </a:p>
          <a:p>
            <a:pPr eaLnBrk="1" hangingPunct="1">
              <a:defRPr/>
            </a:pPr>
            <a:r>
              <a:rPr lang="fr-BE" altLang="fr-FR" sz="1200" b="0" dirty="0">
                <a:solidFill>
                  <a:schemeClr val="tx1"/>
                </a:solidFill>
                <a:latin typeface="+mj-lt"/>
                <a:ea typeface="ヒラギノ角ゴ Pro W3"/>
                <a:cs typeface="ヒラギノ角ゴ Pro W3"/>
              </a:rPr>
              <a:t>Technique de recherche d’emploi, découverte des métiers, immersions professionnelles, formation professionnelle de courte durée (CACES, BAFA …)</a:t>
            </a:r>
            <a:endParaRPr lang="fr-FR" altLang="fr-FR" sz="1200" b="0" dirty="0">
              <a:solidFill>
                <a:schemeClr val="tx1"/>
              </a:solidFill>
              <a:latin typeface="+mj-lt"/>
              <a:ea typeface="ヒラギノ角ゴ Pro W3"/>
              <a:cs typeface="ヒラギノ角ゴ Pro W3"/>
            </a:endParaRPr>
          </a:p>
        </p:txBody>
      </p:sp>
      <p:sp>
        <p:nvSpPr>
          <p:cNvPr id="10" name="Rectangle 24">
            <a:extLst>
              <a:ext uri="{FF2B5EF4-FFF2-40B4-BE49-F238E27FC236}">
                <a16:creationId xmlns:a16="http://schemas.microsoft.com/office/drawing/2014/main" id="{754E06A7-28F3-4370-BEDC-703E50D5AA99}"/>
              </a:ext>
            </a:extLst>
          </p:cNvPr>
          <p:cNvSpPr>
            <a:spLocks noChangeAspect="1" noChangeArrowheads="1"/>
          </p:cNvSpPr>
          <p:nvPr/>
        </p:nvSpPr>
        <p:spPr bwMode="auto">
          <a:xfrm>
            <a:off x="414706" y="2254445"/>
            <a:ext cx="5875015" cy="938530"/>
          </a:xfrm>
          <a:prstGeom prst="rect">
            <a:avLst/>
          </a:prstGeom>
          <a:solidFill>
            <a:srgbClr val="CCB1D1"/>
          </a:solidFill>
          <a:ln>
            <a:noFill/>
          </a:ln>
        </p:spPr>
        <p:txBody>
          <a:bodyPr lIns="95788" tIns="47894" rIns="95788" bIns="47894" anchor="ctr"/>
          <a:lstStyle>
            <a:lvl1pPr defTabSz="957263">
              <a:defRPr sz="1000" b="1">
                <a:solidFill>
                  <a:schemeClr val="hlink"/>
                </a:solidFill>
                <a:latin typeface="Arial" panose="020B0604020202020204" pitchFamily="34" charset="0"/>
                <a:cs typeface="Arial" panose="020B0604020202020204" pitchFamily="34" charset="0"/>
              </a:defRPr>
            </a:lvl1pPr>
            <a:lvl2pPr marL="682625" indent="-261938" defTabSz="957263">
              <a:defRPr sz="1000" b="1">
                <a:solidFill>
                  <a:schemeClr val="hlink"/>
                </a:solidFill>
                <a:latin typeface="Arial" panose="020B0604020202020204" pitchFamily="34" charset="0"/>
                <a:cs typeface="Arial" panose="020B0604020202020204" pitchFamily="34" charset="0"/>
              </a:defRPr>
            </a:lvl2pPr>
            <a:lvl3pPr marL="1049338" indent="-209550" defTabSz="957263">
              <a:defRPr sz="1000" b="1">
                <a:solidFill>
                  <a:schemeClr val="hlink"/>
                </a:solidFill>
                <a:latin typeface="Arial" panose="020B0604020202020204" pitchFamily="34" charset="0"/>
                <a:cs typeface="Arial" panose="020B0604020202020204" pitchFamily="34" charset="0"/>
              </a:defRPr>
            </a:lvl3pPr>
            <a:lvl4pPr marL="1470025" indent="-209550" defTabSz="957263">
              <a:defRPr sz="1000" b="1">
                <a:solidFill>
                  <a:schemeClr val="hlink"/>
                </a:solidFill>
                <a:latin typeface="Arial" panose="020B0604020202020204" pitchFamily="34" charset="0"/>
                <a:cs typeface="Arial" panose="020B0604020202020204" pitchFamily="34" charset="0"/>
              </a:defRPr>
            </a:lvl4pPr>
            <a:lvl5pPr marL="1889125" indent="-209550" defTabSz="957263">
              <a:defRPr sz="1000" b="1">
                <a:solidFill>
                  <a:schemeClr val="hlink"/>
                </a:solidFill>
                <a:latin typeface="Arial" panose="020B0604020202020204" pitchFamily="34" charset="0"/>
                <a:cs typeface="Arial" panose="020B0604020202020204" pitchFamily="34" charset="0"/>
              </a:defRPr>
            </a:lvl5pPr>
            <a:lvl6pPr marL="23463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6pPr>
            <a:lvl7pPr marL="28035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7pPr>
            <a:lvl8pPr marL="32607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8pPr>
            <a:lvl9pPr marL="37179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9pPr>
          </a:lstStyle>
          <a:p>
            <a:pPr eaLnBrk="1" hangingPunct="1">
              <a:defRPr/>
            </a:pPr>
            <a:r>
              <a:rPr lang="fr-BE" altLang="fr-FR" sz="1600" dirty="0">
                <a:solidFill>
                  <a:srgbClr val="863765"/>
                </a:solidFill>
                <a:latin typeface="+mj-lt"/>
                <a:ea typeface="ヒラギノ角ゴ Pro W3"/>
                <a:cs typeface="ヒラギノ角ゴ Pro W3"/>
              </a:rPr>
              <a:t>Remise à niveau et acquisition de diplômes et certificats </a:t>
            </a:r>
          </a:p>
          <a:p>
            <a:pPr eaLnBrk="1" hangingPunct="1">
              <a:defRPr/>
            </a:pPr>
            <a:r>
              <a:rPr lang="fr-BE" altLang="fr-FR" sz="1200" b="0" dirty="0">
                <a:solidFill>
                  <a:schemeClr val="tx1"/>
                </a:solidFill>
                <a:latin typeface="+mn-lt"/>
                <a:ea typeface="ヒラギノ角ゴ Pro W3"/>
                <a:cs typeface="ヒラギノ角ゴ Pro W3"/>
              </a:rPr>
              <a:t>Formation générale (français, mathématiques) et spécialisée (sport, informatique, sécurité routière) permettant l’acquisition de titres et diplômes (Sécurité routière, code de la route, Permis AM / B, certification informatique, premiers secours) </a:t>
            </a:r>
            <a:endParaRPr lang="fr-FR" altLang="fr-FR" sz="1200" b="0" dirty="0">
              <a:solidFill>
                <a:schemeClr val="tx1"/>
              </a:solidFill>
              <a:latin typeface="+mn-lt"/>
              <a:ea typeface="ヒラギノ角ゴ Pro W3"/>
              <a:cs typeface="ヒラギノ角ゴ Pro W3"/>
            </a:endParaRPr>
          </a:p>
        </p:txBody>
      </p:sp>
      <p:sp>
        <p:nvSpPr>
          <p:cNvPr id="11" name="Rectangle 4">
            <a:extLst>
              <a:ext uri="{FF2B5EF4-FFF2-40B4-BE49-F238E27FC236}">
                <a16:creationId xmlns:a16="http://schemas.microsoft.com/office/drawing/2014/main" id="{1E368F9D-F805-43C7-ACB3-C35788C3DA3A}"/>
              </a:ext>
            </a:extLst>
          </p:cNvPr>
          <p:cNvSpPr>
            <a:spLocks noChangeAspect="1" noChangeArrowheads="1"/>
          </p:cNvSpPr>
          <p:nvPr/>
        </p:nvSpPr>
        <p:spPr bwMode="auto">
          <a:xfrm>
            <a:off x="414706" y="1485302"/>
            <a:ext cx="5875020" cy="721360"/>
          </a:xfrm>
          <a:prstGeom prst="rect">
            <a:avLst/>
          </a:prstGeom>
          <a:solidFill>
            <a:srgbClr val="CCB1D1"/>
          </a:solidFill>
          <a:ln w="9525" algn="ctr">
            <a:noFill/>
            <a:round/>
            <a:headEnd/>
            <a:tailEnd/>
          </a:ln>
        </p:spPr>
        <p:txBody>
          <a:bodyPr lIns="95788" tIns="47894" rIns="95788" bIns="47894" anchor="ctr"/>
          <a:lstStyle>
            <a:lvl1pPr defTabSz="957263">
              <a:defRPr sz="1000" b="1">
                <a:solidFill>
                  <a:schemeClr val="hlink"/>
                </a:solidFill>
                <a:latin typeface="Arial" panose="020B0604020202020204" pitchFamily="34" charset="0"/>
                <a:cs typeface="Arial" panose="020B0604020202020204" pitchFamily="34" charset="0"/>
              </a:defRPr>
            </a:lvl1pPr>
            <a:lvl2pPr marL="682625" indent="-261938" defTabSz="957263">
              <a:defRPr sz="1000" b="1">
                <a:solidFill>
                  <a:schemeClr val="hlink"/>
                </a:solidFill>
                <a:latin typeface="Arial" panose="020B0604020202020204" pitchFamily="34" charset="0"/>
                <a:cs typeface="Arial" panose="020B0604020202020204" pitchFamily="34" charset="0"/>
              </a:defRPr>
            </a:lvl2pPr>
            <a:lvl3pPr marL="1049338" indent="-209550" defTabSz="957263">
              <a:defRPr sz="1000" b="1">
                <a:solidFill>
                  <a:schemeClr val="hlink"/>
                </a:solidFill>
                <a:latin typeface="Arial" panose="020B0604020202020204" pitchFamily="34" charset="0"/>
                <a:cs typeface="Arial" panose="020B0604020202020204" pitchFamily="34" charset="0"/>
              </a:defRPr>
            </a:lvl3pPr>
            <a:lvl4pPr marL="1470025" indent="-209550" defTabSz="957263">
              <a:defRPr sz="1000" b="1">
                <a:solidFill>
                  <a:schemeClr val="hlink"/>
                </a:solidFill>
                <a:latin typeface="Arial" panose="020B0604020202020204" pitchFamily="34" charset="0"/>
                <a:cs typeface="Arial" panose="020B0604020202020204" pitchFamily="34" charset="0"/>
              </a:defRPr>
            </a:lvl4pPr>
            <a:lvl5pPr marL="1889125" indent="-209550" defTabSz="957263">
              <a:defRPr sz="1000" b="1">
                <a:solidFill>
                  <a:schemeClr val="hlink"/>
                </a:solidFill>
                <a:latin typeface="Arial" panose="020B0604020202020204" pitchFamily="34" charset="0"/>
                <a:cs typeface="Arial" panose="020B0604020202020204" pitchFamily="34" charset="0"/>
              </a:defRPr>
            </a:lvl5pPr>
            <a:lvl6pPr marL="23463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6pPr>
            <a:lvl7pPr marL="28035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7pPr>
            <a:lvl8pPr marL="32607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8pPr>
            <a:lvl9pPr marL="37179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9pPr>
          </a:lstStyle>
          <a:p>
            <a:pPr eaLnBrk="1" hangingPunct="1">
              <a:defRPr/>
            </a:pPr>
            <a:r>
              <a:rPr lang="fr-BE" altLang="fr-FR" sz="1600" dirty="0">
                <a:solidFill>
                  <a:srgbClr val="863765"/>
                </a:solidFill>
                <a:latin typeface="+mj-lt"/>
                <a:ea typeface="ヒラギノ角ゴ Pro W3"/>
                <a:cs typeface="ヒラギノ角ゴ Pro W3"/>
              </a:rPr>
              <a:t>Education à la citoyenneté</a:t>
            </a:r>
          </a:p>
          <a:p>
            <a:pPr eaLnBrk="1" hangingPunct="1">
              <a:defRPr/>
            </a:pPr>
            <a:r>
              <a:rPr lang="fr-BE" altLang="fr-FR" sz="1200" b="0" dirty="0">
                <a:solidFill>
                  <a:schemeClr val="tx1"/>
                </a:solidFill>
                <a:latin typeface="+mj-lt"/>
                <a:ea typeface="ヒラギノ角ゴ Pro W3"/>
                <a:cs typeface="ヒラギノ角ゴ Pro W3"/>
              </a:rPr>
              <a:t>Réflexion sur la société et ses valeurs; conception et mise en œuvre d’actions citoyennes (solidarité, protection de l’environnement, devoir de mémoire)</a:t>
            </a:r>
          </a:p>
        </p:txBody>
      </p:sp>
      <p:sp>
        <p:nvSpPr>
          <p:cNvPr id="12" name="Trapèze 11">
            <a:extLst>
              <a:ext uri="{FF2B5EF4-FFF2-40B4-BE49-F238E27FC236}">
                <a16:creationId xmlns:a16="http://schemas.microsoft.com/office/drawing/2014/main" id="{6F597C25-A913-42B2-BA25-C1356A381D4A}"/>
              </a:ext>
            </a:extLst>
          </p:cNvPr>
          <p:cNvSpPr>
            <a:spLocks noChangeAspect="1"/>
          </p:cNvSpPr>
          <p:nvPr/>
        </p:nvSpPr>
        <p:spPr>
          <a:xfrm rot="5400000">
            <a:off x="5558892" y="1560147"/>
            <a:ext cx="3217717" cy="1560830"/>
          </a:xfrm>
          <a:prstGeom prst="trapezoid">
            <a:avLst>
              <a:gd name="adj" fmla="val 106145"/>
            </a:avLst>
          </a:prstGeom>
          <a:solidFill>
            <a:srgbClr val="863765"/>
          </a:solidFill>
          <a:ln>
            <a:noFill/>
          </a:ln>
          <a:extLst>
            <a:ext uri="{91240B29-F687-4F45-9708-019B960494DF}">
              <a14:hiddenLine xmlns:a14="http://schemas.microsoft.com/office/drawing/2010/main" w="9525" algn="ctr">
                <a:solidFill>
                  <a:srgbClr val="000000"/>
                </a:solidFill>
                <a:round/>
                <a:headEnd/>
                <a:tailEnd/>
              </a14:hiddenLine>
            </a:ext>
          </a:extLst>
        </p:spPr>
        <p:txBody>
          <a:bodyPr lIns="95788" tIns="47894" rIns="95788" bIns="47894"/>
          <a:lstStyle/>
          <a:p>
            <a:pPr algn="ctr" defTabSz="957263" eaLnBrk="1" hangingPunct="1">
              <a:defRPr/>
            </a:pPr>
            <a:endParaRPr lang="fr-FR" sz="2400">
              <a:solidFill>
                <a:schemeClr val="bg1"/>
              </a:solidFill>
              <a:latin typeface="+mj-lt"/>
              <a:ea typeface="ヒラギノ角ゴ Pro W3"/>
              <a:cs typeface="ヒラギノ角ゴ Pro W3"/>
            </a:endParaRPr>
          </a:p>
        </p:txBody>
      </p:sp>
      <p:sp>
        <p:nvSpPr>
          <p:cNvPr id="13" name="Rectangle 12">
            <a:extLst>
              <a:ext uri="{FF2B5EF4-FFF2-40B4-BE49-F238E27FC236}">
                <a16:creationId xmlns:a16="http://schemas.microsoft.com/office/drawing/2014/main" id="{CF6DEDDE-23CA-4E5B-B372-DA5FE27592A0}"/>
              </a:ext>
            </a:extLst>
          </p:cNvPr>
          <p:cNvSpPr>
            <a:spLocks noChangeAspect="1"/>
          </p:cNvSpPr>
          <p:nvPr/>
        </p:nvSpPr>
        <p:spPr>
          <a:xfrm>
            <a:off x="6311978" y="1845982"/>
            <a:ext cx="1188721" cy="1061829"/>
          </a:xfrm>
          <a:prstGeom prst="rect">
            <a:avLst/>
          </a:prstGeom>
        </p:spPr>
        <p:txBody>
          <a:bodyPr>
            <a:spAutoFit/>
          </a:bodyPr>
          <a:lstStyle/>
          <a:p>
            <a:pPr algn="ctr" eaLnBrk="1" hangingPunct="1">
              <a:lnSpc>
                <a:spcPct val="90000"/>
              </a:lnSpc>
              <a:defRPr/>
            </a:pPr>
            <a:r>
              <a:rPr lang="fr-FR" altLang="fr-FR" sz="1400" dirty="0">
                <a:solidFill>
                  <a:schemeClr val="bg1"/>
                </a:solidFill>
                <a:latin typeface="+mj-lt"/>
                <a:ea typeface="ヒラギノ角ゴ Pro W3"/>
                <a:cs typeface="ヒラギノ角ゴ Pro W3"/>
              </a:rPr>
              <a:t>Emploi durable </a:t>
            </a:r>
          </a:p>
          <a:p>
            <a:pPr algn="ctr" eaLnBrk="1" hangingPunct="1">
              <a:lnSpc>
                <a:spcPct val="90000"/>
              </a:lnSpc>
              <a:defRPr/>
            </a:pPr>
            <a:r>
              <a:rPr lang="fr-FR" altLang="fr-FR" sz="1400" dirty="0">
                <a:solidFill>
                  <a:schemeClr val="bg1"/>
                </a:solidFill>
                <a:latin typeface="+mj-lt"/>
                <a:ea typeface="ヒラギノ角ゴ Pro W3"/>
                <a:cs typeface="ヒラギノ角ゴ Pro W3"/>
              </a:rPr>
              <a:t>ou                      formation qualifiante</a:t>
            </a:r>
          </a:p>
        </p:txBody>
      </p:sp>
      <p:sp>
        <p:nvSpPr>
          <p:cNvPr id="15" name="Espace réservé du contenu 2">
            <a:extLst>
              <a:ext uri="{FF2B5EF4-FFF2-40B4-BE49-F238E27FC236}">
                <a16:creationId xmlns:a16="http://schemas.microsoft.com/office/drawing/2014/main" id="{6BAF4F96-0D4E-4074-A0DE-EBB785386098}"/>
              </a:ext>
            </a:extLst>
          </p:cNvPr>
          <p:cNvSpPr txBox="1">
            <a:spLocks noGrp="1"/>
          </p:cNvSpPr>
          <p:nvPr>
            <p:ph type="body" sz="quarter" idx="14"/>
          </p:nvPr>
        </p:nvSpPr>
        <p:spPr bwMode="auto">
          <a:xfrm>
            <a:off x="414706" y="3993902"/>
            <a:ext cx="82819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indent="0" algn="just">
              <a:spcBef>
                <a:spcPts val="600"/>
              </a:spcBef>
              <a:spcAft>
                <a:spcPts val="600"/>
              </a:spcAft>
              <a:buClr>
                <a:srgbClr val="E7501E"/>
              </a:buClr>
              <a:buFont typeface="Arial" panose="020B0604020202020204" pitchFamily="34" charset="0"/>
              <a:buNone/>
              <a:defRPr/>
            </a:pPr>
            <a:r>
              <a:rPr lang="fr-FR" sz="1200" dirty="0">
                <a:latin typeface="+mj-lt"/>
              </a:rPr>
              <a:t>Coût moyen d’un volontaire admis, 24 500 euros</a:t>
            </a:r>
            <a:r>
              <a:rPr lang="fr-FR" sz="1200" b="0" dirty="0">
                <a:latin typeface="+mj-lt"/>
              </a:rPr>
              <a:t>, comprenant son hébergement, sa nourriture, son habillement, sa couverture sociale, la prise en charge de sa formation et de son accompagnement à l’élaboration et à la mise en œuvre de son projet professionnel, et son allocation mensuelle de 300€.</a:t>
            </a:r>
          </a:p>
        </p:txBody>
      </p:sp>
    </p:spTree>
    <p:extLst>
      <p:ext uri="{BB962C8B-B14F-4D97-AF65-F5344CB8AC3E}">
        <p14:creationId xmlns:p14="http://schemas.microsoft.com/office/powerpoint/2010/main" val="23431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pPr/>
              <a:t>5</a:t>
            </a:fld>
            <a:endParaRPr lang="fr-FR" dirty="0"/>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pPr/>
              <a:t>08/03/2021</a:t>
            </a:fld>
            <a:endParaRPr lang="fr-FR" cap="all" dirty="0"/>
          </a:p>
        </p:txBody>
      </p:sp>
      <p:sp>
        <p:nvSpPr>
          <p:cNvPr id="6" name="Espace réservé du pied de page 5">
            <a:extLst>
              <a:ext uri="{FF2B5EF4-FFF2-40B4-BE49-F238E27FC236}">
                <a16:creationId xmlns:a16="http://schemas.microsoft.com/office/drawing/2014/main" id="{BB9E0234-B5CA-40F4-8ADA-DCA77183500C}"/>
              </a:ext>
            </a:extLst>
          </p:cNvPr>
          <p:cNvSpPr>
            <a:spLocks noGrp="1"/>
          </p:cNvSpPr>
          <p:nvPr>
            <p:ph type="ftr" sz="quarter" idx="3"/>
          </p:nvPr>
        </p:nvSpPr>
        <p:spPr/>
        <p:txBody>
          <a:bodyPr/>
          <a:lstStyle/>
          <a:p>
            <a:pPr algn="l"/>
            <a:r>
              <a:rPr lang="fr-FR" dirty="0"/>
              <a:t>Centre de Montry</a:t>
            </a: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395254" y="195486"/>
            <a:ext cx="8117470" cy="936104"/>
          </a:xfrm>
        </p:spPr>
        <p:txBody>
          <a:bodyPr/>
          <a:lstStyle/>
          <a:p>
            <a:r>
              <a:rPr lang="fr-FR" altLang="fr-FR" sz="2000" dirty="0">
                <a:solidFill>
                  <a:srgbClr val="863765"/>
                </a:solidFill>
                <a:latin typeface="Calibri" panose="020F0502020204030204" pitchFamily="34" charset="0"/>
              </a:rPr>
              <a:t>Le centre EPIDE de Montry est composé de 6 sections de 30 jeunes (180 places). Ces sections sont organisées autour de l’élaboration et de la mise en œuvre du projet professionnel</a:t>
            </a:r>
          </a:p>
        </p:txBody>
      </p:sp>
      <p:grpSp>
        <p:nvGrpSpPr>
          <p:cNvPr id="8" name="Groupe 7">
            <a:extLst>
              <a:ext uri="{FF2B5EF4-FFF2-40B4-BE49-F238E27FC236}">
                <a16:creationId xmlns:a16="http://schemas.microsoft.com/office/drawing/2014/main" id="{3C552823-6BD5-4194-B562-1E34EED59B3C}"/>
              </a:ext>
            </a:extLst>
          </p:cNvPr>
          <p:cNvGrpSpPr>
            <a:grpSpLocks noChangeAspect="1"/>
          </p:cNvGrpSpPr>
          <p:nvPr/>
        </p:nvGrpSpPr>
        <p:grpSpPr>
          <a:xfrm>
            <a:off x="961735" y="1141690"/>
            <a:ext cx="7230665" cy="4078533"/>
            <a:chOff x="0" y="1228725"/>
            <a:chExt cx="9664700" cy="5451475"/>
          </a:xfrm>
        </p:grpSpPr>
        <p:sp>
          <p:nvSpPr>
            <p:cNvPr id="9" name="Espace réservé du numéro de diapositive 4">
              <a:extLst>
                <a:ext uri="{FF2B5EF4-FFF2-40B4-BE49-F238E27FC236}">
                  <a16:creationId xmlns:a16="http://schemas.microsoft.com/office/drawing/2014/main" id="{5769A143-7EDF-4094-96AE-C62BE457AD8C}"/>
                </a:ext>
              </a:extLst>
            </p:cNvPr>
            <p:cNvSpPr>
              <a:spLocks noGrp="1"/>
            </p:cNvSpPr>
            <p:nvPr/>
          </p:nvSpPr>
          <p:spPr bwMode="auto">
            <a:xfrm>
              <a:off x="7296150" y="6315075"/>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r" eaLnBrk="0" fontAlgn="base" hangingPunct="0">
                <a:lnSpc>
                  <a:spcPct val="107000"/>
                </a:lnSpc>
                <a:spcAft>
                  <a:spcPts val="800"/>
                </a:spcAft>
              </a:pPr>
              <a:r>
                <a:rPr lang="fr-FR" sz="700" b="1" kern="1200">
                  <a:solidFill>
                    <a:srgbClr val="FFFFFF"/>
                  </a:solidFill>
                  <a:effectLst/>
                  <a:latin typeface="Trade Gothic LT Std Bold"/>
                  <a:ea typeface="Calibri" panose="020F0502020204030204" pitchFamily="34" charset="0"/>
                  <a:cs typeface="Arial" panose="020B0604020202020204" pitchFamily="34" charset="0"/>
                </a:rPr>
                <a:t>/ </a:t>
              </a:r>
              <a:r>
                <a:rPr lang="fr-FR" sz="700" b="1" kern="1200">
                  <a:solidFill>
                    <a:srgbClr val="FFFFFF"/>
                  </a:solidFill>
                  <a:effectLst/>
                  <a:latin typeface="Trade Gothic LT Std Light"/>
                  <a:ea typeface="Calibri" panose="020F0502020204030204" pitchFamily="34" charset="0"/>
                  <a:cs typeface="Arial" panose="020B0604020202020204" pitchFamily="34" charset="0"/>
                </a:rPr>
                <a:t>Page</a:t>
              </a:r>
              <a:r>
                <a:rPr lang="fr-FR" sz="700" b="1" kern="1200">
                  <a:solidFill>
                    <a:srgbClr val="FFFFFF"/>
                  </a:solidFill>
                  <a:effectLst/>
                  <a:latin typeface="Trade Gothic LT Std Bold"/>
                  <a:ea typeface="Calibri" panose="020F0502020204030204" pitchFamily="34" charset="0"/>
                  <a:cs typeface="Arial" panose="020B0604020202020204" pitchFamily="34" charset="0"/>
                </a:rPr>
                <a:t> 11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6764CD0-1B02-4583-86E5-6C2BF3B8393F}"/>
                </a:ext>
              </a:extLst>
            </p:cNvPr>
            <p:cNvSpPr/>
            <p:nvPr/>
          </p:nvSpPr>
          <p:spPr>
            <a:xfrm>
              <a:off x="95250" y="1228725"/>
              <a:ext cx="6408737" cy="7032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400" b="1" kern="1200" dirty="0">
                  <a:solidFill>
                    <a:srgbClr val="FFFFFF"/>
                  </a:solidFill>
                  <a:effectLst/>
                  <a:ea typeface="Calibri" panose="020F0502020204030204" pitchFamily="34" charset="0"/>
                  <a:cs typeface="Times New Roman" panose="02020603050405020304" pitchFamily="18" charset="0"/>
                </a:rPr>
                <a:t>6 équipes pluridisciplinaires</a:t>
              </a:r>
              <a:endParaRPr lang="fr-FR" sz="900" dirty="0">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6C6B69A-D48E-419E-BBD6-003348B395AE}"/>
                </a:ext>
              </a:extLst>
            </p:cNvPr>
            <p:cNvSpPr/>
            <p:nvPr/>
          </p:nvSpPr>
          <p:spPr>
            <a:xfrm>
              <a:off x="6791325" y="1228725"/>
              <a:ext cx="2816225" cy="7032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FFFFFF"/>
                  </a:solidFill>
                  <a:effectLst/>
                  <a:ea typeface="Calibri" panose="020F0502020204030204" pitchFamily="34" charset="0"/>
                  <a:cs typeface="Times New Roman" panose="02020603050405020304" pitchFamily="18" charset="0"/>
                </a:rPr>
                <a:t>Agents en transversalité avec chaque équipe</a:t>
              </a:r>
              <a:endParaRPr lang="fr-FR" sz="900">
                <a:effectLst/>
                <a:ea typeface="Calibri" panose="020F0502020204030204" pitchFamily="34" charset="0"/>
                <a:cs typeface="Times New Roman" panose="02020603050405020304" pitchFamily="18" charset="0"/>
              </a:endParaRPr>
            </a:p>
          </p:txBody>
        </p:sp>
        <p:sp>
          <p:nvSpPr>
            <p:cNvPr id="13" name="Ellipse 12">
              <a:extLst>
                <a:ext uri="{FF2B5EF4-FFF2-40B4-BE49-F238E27FC236}">
                  <a16:creationId xmlns:a16="http://schemas.microsoft.com/office/drawing/2014/main" id="{DD0DCB9F-85FC-4789-B2F4-65EE09A97E79}"/>
                </a:ext>
              </a:extLst>
            </p:cNvPr>
            <p:cNvSpPr/>
            <p:nvPr/>
          </p:nvSpPr>
          <p:spPr>
            <a:xfrm>
              <a:off x="1533525" y="2247900"/>
              <a:ext cx="3330575" cy="31480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fr-FR" sz="1200"/>
            </a:p>
          </p:txBody>
        </p:sp>
        <p:sp>
          <p:nvSpPr>
            <p:cNvPr id="14" name="Rectangle à coins arrondis 11">
              <a:extLst>
                <a:ext uri="{FF2B5EF4-FFF2-40B4-BE49-F238E27FC236}">
                  <a16:creationId xmlns:a16="http://schemas.microsoft.com/office/drawing/2014/main" id="{B7EDAE9E-BEC9-4548-8BB3-6FE9FB3DE034}"/>
                </a:ext>
              </a:extLst>
            </p:cNvPr>
            <p:cNvSpPr/>
            <p:nvPr/>
          </p:nvSpPr>
          <p:spPr>
            <a:xfrm>
              <a:off x="95250" y="2247900"/>
              <a:ext cx="1700212" cy="9048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Conseiller Education et Citoyenneté</a:t>
              </a:r>
              <a:endParaRPr lang="fr-FR" sz="900">
                <a:effectLst/>
                <a:ea typeface="Calibri" panose="020F0502020204030204" pitchFamily="34" charset="0"/>
                <a:cs typeface="Times New Roman" panose="02020603050405020304" pitchFamily="18" charset="0"/>
              </a:endParaRPr>
            </a:p>
          </p:txBody>
        </p:sp>
        <p:sp>
          <p:nvSpPr>
            <p:cNvPr id="15" name="Rectangle à coins arrondis 12">
              <a:extLst>
                <a:ext uri="{FF2B5EF4-FFF2-40B4-BE49-F238E27FC236}">
                  <a16:creationId xmlns:a16="http://schemas.microsoft.com/office/drawing/2014/main" id="{9855C30A-1ABC-457E-B9AE-FED93763CCD1}"/>
                </a:ext>
              </a:extLst>
            </p:cNvPr>
            <p:cNvSpPr/>
            <p:nvPr/>
          </p:nvSpPr>
          <p:spPr>
            <a:xfrm>
              <a:off x="4533900" y="2228850"/>
              <a:ext cx="1778000" cy="9112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Moniteur</a:t>
              </a:r>
              <a:endParaRPr lang="fr-FR" sz="900">
                <a:effectLst/>
                <a:ea typeface="Calibri" panose="020F0502020204030204" pitchFamily="34" charset="0"/>
                <a:cs typeface="Times New Roman" panose="02020603050405020304" pitchFamily="18" charset="0"/>
              </a:endParaRPr>
            </a:p>
          </p:txBody>
        </p:sp>
        <p:sp>
          <p:nvSpPr>
            <p:cNvPr id="16" name="Rectangle à coins arrondis 13">
              <a:extLst>
                <a:ext uri="{FF2B5EF4-FFF2-40B4-BE49-F238E27FC236}">
                  <a16:creationId xmlns:a16="http://schemas.microsoft.com/office/drawing/2014/main" id="{56AC8149-5B91-4457-A6E5-34EF4DA69896}"/>
                </a:ext>
              </a:extLst>
            </p:cNvPr>
            <p:cNvSpPr/>
            <p:nvPr/>
          </p:nvSpPr>
          <p:spPr>
            <a:xfrm>
              <a:off x="0" y="3962400"/>
              <a:ext cx="1700213" cy="9048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Moniteur</a:t>
              </a:r>
              <a:endParaRPr lang="fr-FR" sz="900">
                <a:effectLst/>
                <a:ea typeface="Calibri" panose="020F0502020204030204" pitchFamily="34" charset="0"/>
                <a:cs typeface="Times New Roman" panose="02020603050405020304" pitchFamily="18" charset="0"/>
              </a:endParaRPr>
            </a:p>
          </p:txBody>
        </p:sp>
        <p:sp>
          <p:nvSpPr>
            <p:cNvPr id="17" name="Rectangle à coins arrondis 14">
              <a:extLst>
                <a:ext uri="{FF2B5EF4-FFF2-40B4-BE49-F238E27FC236}">
                  <a16:creationId xmlns:a16="http://schemas.microsoft.com/office/drawing/2014/main" id="{BEA5E5EF-5247-4CC1-8D3F-B61A43C29FDC}"/>
                </a:ext>
              </a:extLst>
            </p:cNvPr>
            <p:cNvSpPr/>
            <p:nvPr/>
          </p:nvSpPr>
          <p:spPr>
            <a:xfrm>
              <a:off x="2286000" y="3267075"/>
              <a:ext cx="1778000" cy="8747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Conseiller en insertion professionnelle</a:t>
              </a:r>
              <a:endParaRPr lang="fr-FR" sz="900">
                <a:effectLst/>
                <a:ea typeface="Calibri" panose="020F0502020204030204" pitchFamily="34" charset="0"/>
                <a:cs typeface="Times New Roman" panose="02020603050405020304" pitchFamily="18" charset="0"/>
              </a:endParaRPr>
            </a:p>
          </p:txBody>
        </p:sp>
        <p:sp>
          <p:nvSpPr>
            <p:cNvPr id="18" name="Rectangle à coins arrondis 15">
              <a:extLst>
                <a:ext uri="{FF2B5EF4-FFF2-40B4-BE49-F238E27FC236}">
                  <a16:creationId xmlns:a16="http://schemas.microsoft.com/office/drawing/2014/main" id="{770F27DD-2818-4B7C-B2C6-7D9FE469BC76}"/>
                </a:ext>
              </a:extLst>
            </p:cNvPr>
            <p:cNvSpPr/>
            <p:nvPr/>
          </p:nvSpPr>
          <p:spPr>
            <a:xfrm>
              <a:off x="4705350" y="3962400"/>
              <a:ext cx="1700212" cy="9048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Conseiller Education et citoyenneté</a:t>
              </a:r>
              <a:endParaRPr lang="fr-FR" sz="900">
                <a:effectLst/>
                <a:ea typeface="Calibri" panose="020F0502020204030204" pitchFamily="34" charset="0"/>
                <a:cs typeface="Times New Roman" panose="02020603050405020304" pitchFamily="18" charset="0"/>
              </a:endParaRPr>
            </a:p>
          </p:txBody>
        </p:sp>
        <p:sp>
          <p:nvSpPr>
            <p:cNvPr id="19" name="Rectangle à coins arrondis 17">
              <a:extLst>
                <a:ext uri="{FF2B5EF4-FFF2-40B4-BE49-F238E27FC236}">
                  <a16:creationId xmlns:a16="http://schemas.microsoft.com/office/drawing/2014/main" id="{8C3C93D6-06EE-43B5-95D5-85685488E27D}"/>
                </a:ext>
              </a:extLst>
            </p:cNvPr>
            <p:cNvSpPr/>
            <p:nvPr/>
          </p:nvSpPr>
          <p:spPr>
            <a:xfrm>
              <a:off x="2286000" y="5162550"/>
              <a:ext cx="1778000" cy="81597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Formateur enseignement général</a:t>
              </a:r>
              <a:endParaRPr lang="fr-FR" sz="900">
                <a:effectLst/>
                <a:ea typeface="Calibri" panose="020F0502020204030204" pitchFamily="34" charset="0"/>
                <a:cs typeface="Times New Roman" panose="02020603050405020304" pitchFamily="18" charset="0"/>
              </a:endParaRPr>
            </a:p>
          </p:txBody>
        </p:sp>
        <p:sp>
          <p:nvSpPr>
            <p:cNvPr id="20" name="Rectangle à coins arrondis 18">
              <a:extLst>
                <a:ext uri="{FF2B5EF4-FFF2-40B4-BE49-F238E27FC236}">
                  <a16:creationId xmlns:a16="http://schemas.microsoft.com/office/drawing/2014/main" id="{616AB2D5-A30E-467B-A655-314E95047A94}"/>
                </a:ext>
              </a:extLst>
            </p:cNvPr>
            <p:cNvSpPr/>
            <p:nvPr/>
          </p:nvSpPr>
          <p:spPr>
            <a:xfrm>
              <a:off x="7886700" y="2524125"/>
              <a:ext cx="1778000" cy="5032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Formateur mobilité</a:t>
              </a:r>
              <a:endParaRPr lang="fr-FR" sz="900">
                <a:effectLst/>
                <a:ea typeface="Calibri" panose="020F0502020204030204" pitchFamily="34" charset="0"/>
                <a:cs typeface="Times New Roman" panose="02020603050405020304" pitchFamily="18" charset="0"/>
              </a:endParaRPr>
            </a:p>
          </p:txBody>
        </p:sp>
        <p:sp>
          <p:nvSpPr>
            <p:cNvPr id="21" name="Rectangle à coins arrondis 19">
              <a:extLst>
                <a:ext uri="{FF2B5EF4-FFF2-40B4-BE49-F238E27FC236}">
                  <a16:creationId xmlns:a16="http://schemas.microsoft.com/office/drawing/2014/main" id="{860F1888-47ED-418C-A1C5-D0947BF0878E}"/>
                </a:ext>
              </a:extLst>
            </p:cNvPr>
            <p:cNvSpPr/>
            <p:nvPr/>
          </p:nvSpPr>
          <p:spPr>
            <a:xfrm>
              <a:off x="7867650" y="3171825"/>
              <a:ext cx="1778000" cy="5032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Formateur informatique</a:t>
              </a:r>
              <a:endParaRPr lang="fr-FR" sz="900">
                <a:effectLst/>
                <a:ea typeface="Calibri" panose="020F0502020204030204" pitchFamily="34" charset="0"/>
                <a:cs typeface="Times New Roman" panose="02020603050405020304" pitchFamily="18" charset="0"/>
              </a:endParaRPr>
            </a:p>
          </p:txBody>
        </p:sp>
        <p:sp>
          <p:nvSpPr>
            <p:cNvPr id="22" name="Rectangle à coins arrondis 20">
              <a:extLst>
                <a:ext uri="{FF2B5EF4-FFF2-40B4-BE49-F238E27FC236}">
                  <a16:creationId xmlns:a16="http://schemas.microsoft.com/office/drawing/2014/main" id="{E4A6A3F1-9C4F-4A2A-BC29-1A7FF931168F}"/>
                </a:ext>
              </a:extLst>
            </p:cNvPr>
            <p:cNvSpPr/>
            <p:nvPr/>
          </p:nvSpPr>
          <p:spPr>
            <a:xfrm>
              <a:off x="7867650" y="3819525"/>
              <a:ext cx="1778000" cy="5048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Formateurs sport</a:t>
              </a:r>
              <a:endParaRPr lang="fr-FR" sz="900">
                <a:effectLst/>
                <a:ea typeface="Calibri" panose="020F0502020204030204" pitchFamily="34" charset="0"/>
                <a:cs typeface="Times New Roman" panose="02020603050405020304" pitchFamily="18" charset="0"/>
              </a:endParaRPr>
            </a:p>
          </p:txBody>
        </p:sp>
        <p:sp>
          <p:nvSpPr>
            <p:cNvPr id="23" name="Rectangle à coins arrondis 21">
              <a:extLst>
                <a:ext uri="{FF2B5EF4-FFF2-40B4-BE49-F238E27FC236}">
                  <a16:creationId xmlns:a16="http://schemas.microsoft.com/office/drawing/2014/main" id="{6134D4E4-F61B-43A6-8594-E34A42E32D2A}"/>
                </a:ext>
              </a:extLst>
            </p:cNvPr>
            <p:cNvSpPr/>
            <p:nvPr/>
          </p:nvSpPr>
          <p:spPr>
            <a:xfrm>
              <a:off x="7867650" y="4467225"/>
              <a:ext cx="1778000" cy="5048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Infirmière</a:t>
              </a:r>
              <a:endParaRPr lang="fr-FR" sz="900">
                <a:effectLst/>
                <a:ea typeface="Calibri" panose="020F0502020204030204" pitchFamily="34" charset="0"/>
                <a:cs typeface="Times New Roman" panose="02020603050405020304" pitchFamily="18" charset="0"/>
              </a:endParaRPr>
            </a:p>
          </p:txBody>
        </p:sp>
        <p:sp>
          <p:nvSpPr>
            <p:cNvPr id="24" name="Rectangle à coins arrondis 22">
              <a:extLst>
                <a:ext uri="{FF2B5EF4-FFF2-40B4-BE49-F238E27FC236}">
                  <a16:creationId xmlns:a16="http://schemas.microsoft.com/office/drawing/2014/main" id="{854D6781-8F2C-4823-97F6-BD8AFE1CC861}"/>
                </a:ext>
              </a:extLst>
            </p:cNvPr>
            <p:cNvSpPr/>
            <p:nvPr/>
          </p:nvSpPr>
          <p:spPr>
            <a:xfrm>
              <a:off x="7867650" y="5191125"/>
              <a:ext cx="1778000" cy="5032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07000"/>
                </a:lnSpc>
                <a:spcAft>
                  <a:spcPts val="800"/>
                </a:spcAft>
              </a:pPr>
              <a:r>
                <a:rPr lang="fr-FR" sz="1100" b="1" kern="1200">
                  <a:solidFill>
                    <a:srgbClr val="000000"/>
                  </a:solidFill>
                  <a:effectLst/>
                  <a:ea typeface="Calibri" panose="020F0502020204030204" pitchFamily="34" charset="0"/>
                  <a:cs typeface="Times New Roman" panose="02020603050405020304" pitchFamily="18" charset="0"/>
                </a:rPr>
                <a:t>CAS</a:t>
              </a:r>
              <a:endParaRPr lang="fr-FR" sz="900">
                <a:effectLst/>
                <a:ea typeface="Calibri" panose="020F0502020204030204" pitchFamily="34" charset="0"/>
                <a:cs typeface="Times New Roman" panose="02020603050405020304" pitchFamily="18" charset="0"/>
              </a:endParaRPr>
            </a:p>
          </p:txBody>
        </p:sp>
        <p:sp>
          <p:nvSpPr>
            <p:cNvPr id="25" name="Accolade ouvrante 24">
              <a:extLst>
                <a:ext uri="{FF2B5EF4-FFF2-40B4-BE49-F238E27FC236}">
                  <a16:creationId xmlns:a16="http://schemas.microsoft.com/office/drawing/2014/main" id="{731B1E68-A202-4C8D-98A2-F63532B9C809}"/>
                </a:ext>
              </a:extLst>
            </p:cNvPr>
            <p:cNvSpPr/>
            <p:nvPr/>
          </p:nvSpPr>
          <p:spPr>
            <a:xfrm>
              <a:off x="7172325" y="2362200"/>
              <a:ext cx="631825" cy="3700463"/>
            </a:xfrm>
            <a:prstGeom prst="leftBrac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fr-FR" sz="1200"/>
            </a:p>
          </p:txBody>
        </p:sp>
        <p:cxnSp>
          <p:nvCxnSpPr>
            <p:cNvPr id="26" name="Connecteur droit avec flèche 25">
              <a:extLst>
                <a:ext uri="{FF2B5EF4-FFF2-40B4-BE49-F238E27FC236}">
                  <a16:creationId xmlns:a16="http://schemas.microsoft.com/office/drawing/2014/main" id="{B9C0004B-D314-4B02-BB6F-A3DBDC513E44}"/>
                </a:ext>
              </a:extLst>
            </p:cNvPr>
            <p:cNvCxnSpPr/>
            <p:nvPr/>
          </p:nvCxnSpPr>
          <p:spPr>
            <a:xfrm flipH="1">
              <a:off x="6429375" y="4210050"/>
              <a:ext cx="65881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289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pPr/>
              <a:t>6</a:t>
            </a:fld>
            <a:endParaRPr lang="fr-FR" dirty="0"/>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pPr/>
              <a:t>08/03/2021</a:t>
            </a:fld>
            <a:endParaRPr lang="fr-FR" cap="all" dirty="0"/>
          </a:p>
        </p:txBody>
      </p:sp>
      <p:sp>
        <p:nvSpPr>
          <p:cNvPr id="6" name="Espace réservé du pied de page 5">
            <a:extLst>
              <a:ext uri="{FF2B5EF4-FFF2-40B4-BE49-F238E27FC236}">
                <a16:creationId xmlns:a16="http://schemas.microsoft.com/office/drawing/2014/main" id="{BB9E0234-B5CA-40F4-8ADA-DCA77183500C}"/>
              </a:ext>
            </a:extLst>
          </p:cNvPr>
          <p:cNvSpPr>
            <a:spLocks noGrp="1"/>
          </p:cNvSpPr>
          <p:nvPr>
            <p:ph type="ftr" sz="quarter" idx="3"/>
          </p:nvPr>
        </p:nvSpPr>
        <p:spPr/>
        <p:txBody>
          <a:bodyPr/>
          <a:lstStyle/>
          <a:p>
            <a:pPr algn="l"/>
            <a:r>
              <a:rPr lang="fr-FR" dirty="0"/>
              <a:t>Centre de Montry</a:t>
            </a: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395255" y="303906"/>
            <a:ext cx="8117470" cy="721921"/>
          </a:xfrm>
        </p:spPr>
        <p:txBody>
          <a:bodyPr/>
          <a:lstStyle/>
          <a:p>
            <a:r>
              <a:rPr lang="fr-FR" dirty="0"/>
              <a:t>En 2019, le Centre de Montry a eu un taux de sorties positives de 59%</a:t>
            </a:r>
          </a:p>
        </p:txBody>
      </p:sp>
      <p:graphicFrame>
        <p:nvGraphicFramePr>
          <p:cNvPr id="2" name="Tableau 1">
            <a:extLst>
              <a:ext uri="{FF2B5EF4-FFF2-40B4-BE49-F238E27FC236}">
                <a16:creationId xmlns:a16="http://schemas.microsoft.com/office/drawing/2014/main" id="{CE453AFE-1863-4464-A637-B6E3E40A525D}"/>
              </a:ext>
            </a:extLst>
          </p:cNvPr>
          <p:cNvGraphicFramePr>
            <a:graphicFrameLocks noGrp="1"/>
          </p:cNvGraphicFramePr>
          <p:nvPr/>
        </p:nvGraphicFramePr>
        <p:xfrm>
          <a:off x="395255" y="1099155"/>
          <a:ext cx="4422289" cy="3527423"/>
        </p:xfrm>
        <a:graphic>
          <a:graphicData uri="http://schemas.openxmlformats.org/drawingml/2006/table">
            <a:tbl>
              <a:tblPr/>
              <a:tblGrid>
                <a:gridCol w="1302508">
                  <a:extLst>
                    <a:ext uri="{9D8B030D-6E8A-4147-A177-3AD203B41FA5}">
                      <a16:colId xmlns:a16="http://schemas.microsoft.com/office/drawing/2014/main" val="208860041"/>
                    </a:ext>
                  </a:extLst>
                </a:gridCol>
                <a:gridCol w="478367">
                  <a:extLst>
                    <a:ext uri="{9D8B030D-6E8A-4147-A177-3AD203B41FA5}">
                      <a16:colId xmlns:a16="http://schemas.microsoft.com/office/drawing/2014/main" val="442298932"/>
                    </a:ext>
                  </a:extLst>
                </a:gridCol>
                <a:gridCol w="499165">
                  <a:extLst>
                    <a:ext uri="{9D8B030D-6E8A-4147-A177-3AD203B41FA5}">
                      <a16:colId xmlns:a16="http://schemas.microsoft.com/office/drawing/2014/main" val="189082577"/>
                    </a:ext>
                  </a:extLst>
                </a:gridCol>
                <a:gridCol w="1143919">
                  <a:extLst>
                    <a:ext uri="{9D8B030D-6E8A-4147-A177-3AD203B41FA5}">
                      <a16:colId xmlns:a16="http://schemas.microsoft.com/office/drawing/2014/main" val="1347992581"/>
                    </a:ext>
                  </a:extLst>
                </a:gridCol>
                <a:gridCol w="499165">
                  <a:extLst>
                    <a:ext uri="{9D8B030D-6E8A-4147-A177-3AD203B41FA5}">
                      <a16:colId xmlns:a16="http://schemas.microsoft.com/office/drawing/2014/main" val="3726138714"/>
                    </a:ext>
                  </a:extLst>
                </a:gridCol>
                <a:gridCol w="499165">
                  <a:extLst>
                    <a:ext uri="{9D8B030D-6E8A-4147-A177-3AD203B41FA5}">
                      <a16:colId xmlns:a16="http://schemas.microsoft.com/office/drawing/2014/main" val="2617558168"/>
                    </a:ext>
                  </a:extLst>
                </a:gridCol>
              </a:tblGrid>
              <a:tr h="218513">
                <a:tc gridSpan="6">
                  <a:txBody>
                    <a:bodyPr/>
                    <a:lstStyle/>
                    <a:p>
                      <a:pPr algn="ctr" fontAlgn="b"/>
                      <a:r>
                        <a:rPr lang="fr-FR" sz="1300" b="1" i="0" u="none" strike="noStrike">
                          <a:effectLst/>
                          <a:latin typeface="Arial" panose="020B0604020202020204" pitchFamily="34" charset="0"/>
                        </a:rPr>
                        <a:t>Type de contrat</a:t>
                      </a:r>
                    </a:p>
                  </a:txBody>
                  <a:tcPr marL="7804" marR="7804" marT="78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24632396"/>
                  </a:ext>
                </a:extLst>
              </a:tr>
              <a:tr h="218513">
                <a:tc gridSpan="3">
                  <a:txBody>
                    <a:bodyPr/>
                    <a:lstStyle/>
                    <a:p>
                      <a:pPr algn="ctr" fontAlgn="b"/>
                      <a:r>
                        <a:rPr lang="fr-FR" sz="1300" b="1" i="0" u="none" strike="noStrike">
                          <a:effectLst/>
                          <a:latin typeface="Arial" panose="020B0604020202020204" pitchFamily="34" charset="0"/>
                        </a:rPr>
                        <a:t>ANNEE 2018</a:t>
                      </a:r>
                    </a:p>
                  </a:txBody>
                  <a:tcPr marL="7804" marR="7804" marT="78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gridSpan="3">
                  <a:txBody>
                    <a:bodyPr/>
                    <a:lstStyle/>
                    <a:p>
                      <a:pPr algn="ctr" fontAlgn="b"/>
                      <a:r>
                        <a:rPr lang="fr-FR" sz="1300" b="1" i="0" u="none" strike="noStrike">
                          <a:effectLst/>
                          <a:latin typeface="Arial" panose="020B0604020202020204" pitchFamily="34" charset="0"/>
                        </a:rPr>
                        <a:t>ANNEE 2019</a:t>
                      </a:r>
                    </a:p>
                  </a:txBody>
                  <a:tcPr marL="7804" marR="7804" marT="78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44829355"/>
                  </a:ext>
                </a:extLst>
              </a:tr>
              <a:tr h="249729">
                <a:tc>
                  <a:txBody>
                    <a:bodyPr/>
                    <a:lstStyle/>
                    <a:p>
                      <a:pPr algn="ctr" fontAlgn="ctr"/>
                      <a:r>
                        <a:rPr lang="fr-FR" sz="700" b="0" i="0" u="none" strike="noStrike">
                          <a:effectLst/>
                          <a:latin typeface="Arial" panose="020B0604020202020204" pitchFamily="34" charset="0"/>
                        </a:rPr>
                        <a:t>CDI</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36</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29%</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CDI</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22</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16%</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38076190"/>
                  </a:ext>
                </a:extLst>
              </a:tr>
              <a:tr h="187297">
                <a:tc>
                  <a:txBody>
                    <a:bodyPr/>
                    <a:lstStyle/>
                    <a:p>
                      <a:pPr algn="ctr" fontAlgn="ctr"/>
                      <a:r>
                        <a:rPr lang="fr-FR" sz="700" b="0" i="0" u="none" strike="noStrike">
                          <a:effectLst/>
                          <a:latin typeface="Arial" panose="020B0604020202020204" pitchFamily="34" charset="0"/>
                        </a:rPr>
                        <a:t>CDD ≥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7</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6%</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CDD ≥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8</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6%</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40368281"/>
                  </a:ext>
                </a:extLst>
              </a:tr>
              <a:tr h="249729">
                <a:tc>
                  <a:txBody>
                    <a:bodyPr/>
                    <a:lstStyle/>
                    <a:p>
                      <a:pPr algn="ctr" fontAlgn="ctr"/>
                      <a:r>
                        <a:rPr lang="fr-FR" sz="700" b="0" i="0" u="none" strike="noStrike">
                          <a:effectLst/>
                          <a:latin typeface="Arial" panose="020B0604020202020204" pitchFamily="34" charset="0"/>
                        </a:rPr>
                        <a:t>Contrat armée ≥ 3 ans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4</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3%</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Contrat armée ≥ 3 ans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8</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6%</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81781621"/>
                  </a:ext>
                </a:extLst>
              </a:tr>
              <a:tr h="187297">
                <a:tc>
                  <a:txBody>
                    <a:bodyPr/>
                    <a:lstStyle/>
                    <a:p>
                      <a:pPr algn="ctr" fontAlgn="ctr"/>
                      <a:r>
                        <a:rPr lang="fr-FR" sz="700" b="0" i="0" u="none" strike="noStrike">
                          <a:effectLst/>
                          <a:latin typeface="Arial" panose="020B0604020202020204" pitchFamily="34" charset="0"/>
                        </a:rPr>
                        <a:t>Intérim ≥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1</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1%</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Intérim ≥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41849439"/>
                  </a:ext>
                </a:extLst>
              </a:tr>
              <a:tr h="249729">
                <a:tc>
                  <a:txBody>
                    <a:bodyPr/>
                    <a:lstStyle/>
                    <a:p>
                      <a:pPr algn="ctr" fontAlgn="ctr"/>
                      <a:r>
                        <a:rPr lang="fr-FR" sz="700" b="0" i="0" u="none" strike="noStrike">
                          <a:effectLst/>
                          <a:latin typeface="Arial" panose="020B0604020202020204" pitchFamily="34" charset="0"/>
                        </a:rPr>
                        <a:t>Contrat aidé ≥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Contrat aidé ≥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92971735"/>
                  </a:ext>
                </a:extLst>
              </a:tr>
              <a:tr h="249729">
                <a:tc>
                  <a:txBody>
                    <a:bodyPr/>
                    <a:lstStyle/>
                    <a:p>
                      <a:pPr algn="ctr" fontAlgn="ctr"/>
                      <a:r>
                        <a:rPr lang="fr-FR" sz="700" b="0" i="0" u="none" strike="noStrike">
                          <a:effectLst/>
                          <a:latin typeface="Arial" panose="020B0604020202020204" pitchFamily="34" charset="0"/>
                        </a:rPr>
                        <a:t>Contrat d’apprentissage</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5</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4%</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Contrat d’apprentissage</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22</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16%</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16428498"/>
                  </a:ext>
                </a:extLst>
              </a:tr>
              <a:tr h="249729">
                <a:tc>
                  <a:txBody>
                    <a:bodyPr/>
                    <a:lstStyle/>
                    <a:p>
                      <a:pPr algn="ctr" fontAlgn="ctr"/>
                      <a:r>
                        <a:rPr lang="fr-FR" sz="700" b="0" i="0" u="none" strike="noStrike">
                          <a:effectLst/>
                          <a:latin typeface="Arial" panose="020B0604020202020204" pitchFamily="34" charset="0"/>
                        </a:rPr>
                        <a:t>Contrat de professionnalisation</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12</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10%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Contrat de professionnalisation</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8</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6%</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78494092"/>
                  </a:ext>
                </a:extLst>
              </a:tr>
              <a:tr h="187297">
                <a:tc>
                  <a:txBody>
                    <a:bodyPr/>
                    <a:lstStyle/>
                    <a:p>
                      <a:pPr algn="ctr" fontAlgn="ctr"/>
                      <a:r>
                        <a:rPr lang="fr-FR" sz="700" b="0" i="0" u="none" strike="noStrike">
                          <a:effectLst/>
                          <a:latin typeface="Arial" panose="020B0604020202020204" pitchFamily="34" charset="0"/>
                        </a:rPr>
                        <a:t>Création d'entreprise</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Création d'entreprise</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1</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1%</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74778362"/>
                  </a:ext>
                </a:extLst>
              </a:tr>
              <a:tr h="249729">
                <a:tc>
                  <a:txBody>
                    <a:bodyPr/>
                    <a:lstStyle/>
                    <a:p>
                      <a:pPr algn="ctr" fontAlgn="ctr"/>
                      <a:r>
                        <a:rPr lang="fr-FR" sz="700" b="0" i="0" u="none" strike="noStrike">
                          <a:effectLst/>
                          <a:latin typeface="Arial" panose="020B0604020202020204" pitchFamily="34" charset="0"/>
                        </a:rPr>
                        <a:t>Entrée en Formation qualifiante </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44</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35%</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Entrée en Formation qualifiante </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60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43%</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01143158"/>
                  </a:ext>
                </a:extLst>
              </a:tr>
              <a:tr h="249729">
                <a:tc>
                  <a:txBody>
                    <a:bodyPr/>
                    <a:lstStyle/>
                    <a:p>
                      <a:pPr algn="ctr" fontAlgn="ctr"/>
                      <a:r>
                        <a:rPr lang="fr-FR" sz="700" b="0" i="0" u="none" strike="noStrike">
                          <a:effectLst/>
                          <a:latin typeface="Arial" panose="020B0604020202020204" pitchFamily="34" charset="0"/>
                        </a:rPr>
                        <a:t>CDD ≥ 2 mois et &lt;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11</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9%</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CDD ≥ 2 mois et &lt;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8</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6%</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38225242"/>
                  </a:ext>
                </a:extLst>
              </a:tr>
              <a:tr h="249729">
                <a:tc>
                  <a:txBody>
                    <a:bodyPr/>
                    <a:lstStyle/>
                    <a:p>
                      <a:pPr algn="ctr" fontAlgn="ctr"/>
                      <a:r>
                        <a:rPr lang="fr-FR" sz="700" b="0" i="0" u="none" strike="noStrike">
                          <a:effectLst/>
                          <a:latin typeface="Arial" panose="020B0604020202020204" pitchFamily="34" charset="0"/>
                        </a:rPr>
                        <a:t>Intérim ≥ 2 mois et &lt;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5</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4%</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Intérim ≥ 2 mois et &lt;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2</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1%</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11614829"/>
                  </a:ext>
                </a:extLst>
              </a:tr>
              <a:tr h="257533">
                <a:tc>
                  <a:txBody>
                    <a:bodyPr/>
                    <a:lstStyle/>
                    <a:p>
                      <a:pPr algn="ctr" fontAlgn="ctr"/>
                      <a:r>
                        <a:rPr lang="fr-FR" sz="700" b="0" i="0" u="none" strike="noStrike">
                          <a:effectLst/>
                          <a:latin typeface="Arial" panose="020B0604020202020204" pitchFamily="34" charset="0"/>
                        </a:rPr>
                        <a:t>Contrat aidé ≥ 2 mois et &lt;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1"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100" b="0"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0" i="0" u="none" strike="noStrike">
                          <a:effectLst/>
                          <a:latin typeface="Arial" panose="020B0604020202020204" pitchFamily="34" charset="0"/>
                        </a:rPr>
                        <a:t>Contrat aidé ≥ 2 mois et &lt; 6 mois</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100" b="0" i="0" u="none" strike="noStrike">
                          <a:effectLst/>
                          <a:latin typeface="Arial" panose="020B0604020202020204" pitchFamily="34" charset="0"/>
                        </a:rPr>
                        <a:t>0%</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21073253"/>
                  </a:ext>
                </a:extLst>
              </a:tr>
              <a:tr h="273141">
                <a:tc>
                  <a:txBody>
                    <a:bodyPr/>
                    <a:lstStyle/>
                    <a:p>
                      <a:pPr algn="ctr" fontAlgn="b"/>
                      <a:r>
                        <a:rPr lang="fr-FR" sz="700" b="0" i="0" u="none" strike="noStrike">
                          <a:effectLst/>
                          <a:latin typeface="Arial" panose="020B0604020202020204" pitchFamily="34" charset="0"/>
                        </a:rPr>
                        <a:t> </a:t>
                      </a:r>
                    </a:p>
                  </a:txBody>
                  <a:tcPr marL="7804" marR="7804" marT="78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600" b="1" i="1" u="none" strike="noStrike">
                          <a:effectLst/>
                          <a:latin typeface="Arial" panose="020B0604020202020204" pitchFamily="34" charset="0"/>
                        </a:rPr>
                        <a:t>125</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600" b="1" i="1" u="none" strike="noStrike">
                          <a:effectLst/>
                          <a:latin typeface="Arial" panose="020B0604020202020204" pitchFamily="34" charset="0"/>
                        </a:rPr>
                        <a:t> </a:t>
                      </a:r>
                    </a:p>
                  </a:txBody>
                  <a:tcPr marL="7804" marR="7804" marT="780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FR" sz="700" b="0" i="0" u="none" strike="noStrike">
                          <a:effectLst/>
                          <a:latin typeface="Arial" panose="020B0604020202020204" pitchFamily="34" charset="0"/>
                        </a:rPr>
                        <a:t> </a:t>
                      </a:r>
                    </a:p>
                  </a:txBody>
                  <a:tcPr marL="7804" marR="7804" marT="78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600" b="1" i="1" u="none" strike="noStrike">
                          <a:effectLst/>
                          <a:latin typeface="Arial" panose="020B0604020202020204" pitchFamily="34" charset="0"/>
                        </a:rPr>
                        <a:t>139</a:t>
                      </a:r>
                    </a:p>
                  </a:txBody>
                  <a:tcPr marL="7804" marR="7804" marT="7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1" u="none" strike="noStrike" dirty="0">
                          <a:effectLst/>
                          <a:latin typeface="Arial" panose="020B0604020202020204" pitchFamily="34" charset="0"/>
                        </a:rPr>
                        <a:t> </a:t>
                      </a:r>
                    </a:p>
                  </a:txBody>
                  <a:tcPr marL="7804" marR="7804" marT="780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29717162"/>
                  </a:ext>
                </a:extLst>
              </a:tr>
            </a:tbl>
          </a:graphicData>
        </a:graphic>
      </p:graphicFrame>
      <p:graphicFrame>
        <p:nvGraphicFramePr>
          <p:cNvPr id="3" name="Tableau 2">
            <a:extLst>
              <a:ext uri="{FF2B5EF4-FFF2-40B4-BE49-F238E27FC236}">
                <a16:creationId xmlns:a16="http://schemas.microsoft.com/office/drawing/2014/main" id="{22D690A9-746B-42DB-B1A6-CEDF7D2E9DC5}"/>
              </a:ext>
            </a:extLst>
          </p:cNvPr>
          <p:cNvGraphicFramePr>
            <a:graphicFrameLocks noGrp="1"/>
          </p:cNvGraphicFramePr>
          <p:nvPr/>
        </p:nvGraphicFramePr>
        <p:xfrm>
          <a:off x="4953304" y="1099155"/>
          <a:ext cx="3795441" cy="3537216"/>
        </p:xfrm>
        <a:graphic>
          <a:graphicData uri="http://schemas.openxmlformats.org/drawingml/2006/table">
            <a:tbl>
              <a:tblPr/>
              <a:tblGrid>
                <a:gridCol w="1082251">
                  <a:extLst>
                    <a:ext uri="{9D8B030D-6E8A-4147-A177-3AD203B41FA5}">
                      <a16:colId xmlns:a16="http://schemas.microsoft.com/office/drawing/2014/main" val="4008278323"/>
                    </a:ext>
                  </a:extLst>
                </a:gridCol>
                <a:gridCol w="432037">
                  <a:extLst>
                    <a:ext uri="{9D8B030D-6E8A-4147-A177-3AD203B41FA5}">
                      <a16:colId xmlns:a16="http://schemas.microsoft.com/office/drawing/2014/main" val="3874279347"/>
                    </a:ext>
                  </a:extLst>
                </a:gridCol>
                <a:gridCol w="380192">
                  <a:extLst>
                    <a:ext uri="{9D8B030D-6E8A-4147-A177-3AD203B41FA5}">
                      <a16:colId xmlns:a16="http://schemas.microsoft.com/office/drawing/2014/main" val="4100901949"/>
                    </a:ext>
                  </a:extLst>
                </a:gridCol>
                <a:gridCol w="1088732">
                  <a:extLst>
                    <a:ext uri="{9D8B030D-6E8A-4147-A177-3AD203B41FA5}">
                      <a16:colId xmlns:a16="http://schemas.microsoft.com/office/drawing/2014/main" val="1950722653"/>
                    </a:ext>
                  </a:extLst>
                </a:gridCol>
                <a:gridCol w="432037">
                  <a:extLst>
                    <a:ext uri="{9D8B030D-6E8A-4147-A177-3AD203B41FA5}">
                      <a16:colId xmlns:a16="http://schemas.microsoft.com/office/drawing/2014/main" val="1034215725"/>
                    </a:ext>
                  </a:extLst>
                </a:gridCol>
                <a:gridCol w="380192">
                  <a:extLst>
                    <a:ext uri="{9D8B030D-6E8A-4147-A177-3AD203B41FA5}">
                      <a16:colId xmlns:a16="http://schemas.microsoft.com/office/drawing/2014/main" val="535452590"/>
                    </a:ext>
                  </a:extLst>
                </a:gridCol>
              </a:tblGrid>
              <a:tr h="181559">
                <a:tc gridSpan="6">
                  <a:txBody>
                    <a:bodyPr/>
                    <a:lstStyle/>
                    <a:p>
                      <a:pPr algn="ctr" fontAlgn="b"/>
                      <a:r>
                        <a:rPr lang="fr-FR" sz="1100" b="1" i="0" u="none" strike="noStrike">
                          <a:effectLst/>
                          <a:latin typeface="Arial" panose="020B0604020202020204" pitchFamily="34" charset="0"/>
                        </a:rPr>
                        <a:t>Secteur d'activité</a:t>
                      </a:r>
                    </a:p>
                  </a:txBody>
                  <a:tcPr marL="6484" marR="6484" marT="6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60192320"/>
                  </a:ext>
                </a:extLst>
              </a:tr>
              <a:tr h="181559">
                <a:tc gridSpan="3">
                  <a:txBody>
                    <a:bodyPr/>
                    <a:lstStyle/>
                    <a:p>
                      <a:pPr algn="ctr" fontAlgn="b"/>
                      <a:r>
                        <a:rPr lang="fr-FR" sz="1100" b="1" i="0" u="none" strike="noStrike">
                          <a:effectLst/>
                          <a:latin typeface="Arial" panose="020B0604020202020204" pitchFamily="34" charset="0"/>
                        </a:rPr>
                        <a:t>ANNEE 2018</a:t>
                      </a:r>
                    </a:p>
                  </a:txBody>
                  <a:tcPr marL="6484" marR="6484" marT="6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gridSpan="3">
                  <a:txBody>
                    <a:bodyPr/>
                    <a:lstStyle/>
                    <a:p>
                      <a:pPr algn="ctr" fontAlgn="b"/>
                      <a:r>
                        <a:rPr lang="fr-FR" sz="1100" b="1" i="0" u="none" strike="noStrike">
                          <a:effectLst/>
                          <a:latin typeface="Arial" panose="020B0604020202020204" pitchFamily="34" charset="0"/>
                        </a:rPr>
                        <a:t>ANNEE 2019</a:t>
                      </a:r>
                    </a:p>
                  </a:txBody>
                  <a:tcPr marL="6484" marR="6484" marT="6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36957622"/>
                  </a:ext>
                </a:extLst>
              </a:tr>
              <a:tr h="207496">
                <a:tc>
                  <a:txBody>
                    <a:bodyPr/>
                    <a:lstStyle/>
                    <a:p>
                      <a:pPr algn="ctr" fontAlgn="ctr"/>
                      <a:r>
                        <a:rPr lang="fr-FR" sz="600" b="0" i="0" u="none" strike="noStrike">
                          <a:effectLst/>
                          <a:latin typeface="Arial" panose="020B0604020202020204" pitchFamily="34" charset="0"/>
                        </a:rPr>
                        <a:t>Commerce / Grande distribution</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31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25%</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Restauration</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25</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18%</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59244600"/>
                  </a:ext>
                </a:extLst>
              </a:tr>
              <a:tr h="155622">
                <a:tc>
                  <a:txBody>
                    <a:bodyPr/>
                    <a:lstStyle/>
                    <a:p>
                      <a:pPr algn="ctr" fontAlgn="ctr"/>
                      <a:r>
                        <a:rPr lang="fr-FR" sz="600" b="0" i="0" u="none" strike="noStrike">
                          <a:effectLst/>
                          <a:latin typeface="Arial" panose="020B0604020202020204" pitchFamily="34" charset="0"/>
                        </a:rPr>
                        <a:t>Restauration</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20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16%</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Logistique / Magasinage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22</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16%</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4130208"/>
                  </a:ext>
                </a:extLst>
              </a:tr>
              <a:tr h="207496">
                <a:tc>
                  <a:txBody>
                    <a:bodyPr/>
                    <a:lstStyle/>
                    <a:p>
                      <a:pPr algn="ctr" fontAlgn="ctr"/>
                      <a:r>
                        <a:rPr lang="fr-FR" sz="600" b="0" i="0" u="none" strike="noStrike">
                          <a:effectLst/>
                          <a:latin typeface="Arial" panose="020B0604020202020204" pitchFamily="34" charset="0"/>
                        </a:rPr>
                        <a:t>Logistique / Magasinage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18</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14%</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Commerce / Grande distribution</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20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14%</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8707921"/>
                  </a:ext>
                </a:extLst>
              </a:tr>
              <a:tr h="155622">
                <a:tc>
                  <a:txBody>
                    <a:bodyPr/>
                    <a:lstStyle/>
                    <a:p>
                      <a:pPr algn="ctr" fontAlgn="ctr"/>
                      <a:r>
                        <a:rPr lang="fr-FR" sz="600" b="0" i="0" u="none" strike="noStrike">
                          <a:effectLst/>
                          <a:latin typeface="Arial" panose="020B0604020202020204" pitchFamily="34" charset="0"/>
                        </a:rPr>
                        <a:t>Sécurité</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18</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14%</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BTP</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16</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12%</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36404122"/>
                  </a:ext>
                </a:extLst>
              </a:tr>
              <a:tr h="207496">
                <a:tc>
                  <a:txBody>
                    <a:bodyPr/>
                    <a:lstStyle/>
                    <a:p>
                      <a:pPr algn="ctr" fontAlgn="ctr"/>
                      <a:r>
                        <a:rPr lang="fr-FR" sz="600" b="0" i="0" u="none" strike="noStrike">
                          <a:effectLst/>
                          <a:latin typeface="Arial" panose="020B0604020202020204" pitchFamily="34" charset="0"/>
                        </a:rPr>
                        <a:t>BTP</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9%</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Sécurité</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8%</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47399311"/>
                  </a:ext>
                </a:extLst>
              </a:tr>
              <a:tr h="207496">
                <a:tc>
                  <a:txBody>
                    <a:bodyPr/>
                    <a:lstStyle/>
                    <a:p>
                      <a:pPr algn="ctr" fontAlgn="ctr"/>
                      <a:r>
                        <a:rPr lang="fr-FR" sz="600" b="0" i="0" u="none" strike="noStrike">
                          <a:effectLst/>
                          <a:latin typeface="Arial" panose="020B0604020202020204" pitchFamily="34" charset="0"/>
                        </a:rPr>
                        <a:t>Santé, Social, Aide à la Personne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8%</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Services aux Entreprises</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7%</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99686898"/>
                  </a:ext>
                </a:extLst>
              </a:tr>
              <a:tr h="207496">
                <a:tc>
                  <a:txBody>
                    <a:bodyPr/>
                    <a:lstStyle/>
                    <a:p>
                      <a:pPr algn="ctr" fontAlgn="ctr"/>
                      <a:r>
                        <a:rPr lang="fr-FR" sz="600" b="0" i="0" u="none" strike="noStrike">
                          <a:effectLst/>
                          <a:latin typeface="Arial" panose="020B0604020202020204" pitchFamily="34" charset="0"/>
                        </a:rPr>
                        <a:t>Propreté</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6</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5%</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Armée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6</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4%</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88607958"/>
                  </a:ext>
                </a:extLst>
              </a:tr>
              <a:tr h="155622">
                <a:tc>
                  <a:txBody>
                    <a:bodyPr/>
                    <a:lstStyle/>
                    <a:p>
                      <a:pPr algn="ctr" fontAlgn="ctr"/>
                      <a:r>
                        <a:rPr lang="fr-FR" sz="600" b="0" i="0" u="none" strike="noStrike">
                          <a:effectLst/>
                          <a:latin typeface="Arial" panose="020B0604020202020204" pitchFamily="34" charset="0"/>
                        </a:rPr>
                        <a:t>Armée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4</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3%</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Hôtellerie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5</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4%</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06315905"/>
                  </a:ext>
                </a:extLst>
              </a:tr>
              <a:tr h="207496">
                <a:tc>
                  <a:txBody>
                    <a:bodyPr/>
                    <a:lstStyle/>
                    <a:p>
                      <a:pPr algn="ctr" fontAlgn="ctr"/>
                      <a:r>
                        <a:rPr lang="fr-FR" sz="600" b="0" i="0" u="none" strike="noStrike">
                          <a:effectLst/>
                          <a:latin typeface="Arial" panose="020B0604020202020204" pitchFamily="34" charset="0"/>
                        </a:rPr>
                        <a:t>Artisanat</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2</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2%</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Santé, Social, Aide à la Personne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6</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4%</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0051627"/>
                  </a:ext>
                </a:extLst>
              </a:tr>
              <a:tr h="207496">
                <a:tc>
                  <a:txBody>
                    <a:bodyPr/>
                    <a:lstStyle/>
                    <a:p>
                      <a:pPr algn="ctr" fontAlgn="ctr"/>
                      <a:r>
                        <a:rPr lang="fr-FR" sz="600" b="0" i="0" u="none" strike="noStrike">
                          <a:effectLst/>
                          <a:latin typeface="Arial" panose="020B0604020202020204" pitchFamily="34" charset="0"/>
                        </a:rPr>
                        <a:t>Espaces Verts / Agriculture / Forêt</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3</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2%</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Artisanat</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6</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4%</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96122821"/>
                  </a:ext>
                </a:extLst>
              </a:tr>
              <a:tr h="207496">
                <a:tc>
                  <a:txBody>
                    <a:bodyPr/>
                    <a:lstStyle/>
                    <a:p>
                      <a:pPr algn="ctr" fontAlgn="ctr"/>
                      <a:r>
                        <a:rPr lang="fr-FR" sz="600" b="0" i="0" u="none" strike="noStrike">
                          <a:effectLst/>
                          <a:latin typeface="Arial" panose="020B0604020202020204" pitchFamily="34" charset="0"/>
                        </a:rPr>
                        <a:t>Hôtellerie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Industrie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3</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2%</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18555031"/>
                  </a:ext>
                </a:extLst>
              </a:tr>
              <a:tr h="213980">
                <a:tc>
                  <a:txBody>
                    <a:bodyPr/>
                    <a:lstStyle/>
                    <a:p>
                      <a:pPr algn="ctr" fontAlgn="ctr"/>
                      <a:r>
                        <a:rPr lang="fr-FR" sz="600" b="0" i="0" u="none" strike="noStrike">
                          <a:effectLst/>
                          <a:latin typeface="Arial" panose="020B0604020202020204" pitchFamily="34" charset="0"/>
                        </a:rPr>
                        <a:t>Services aux Entreprises</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Services aux Collectivités</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3</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2%</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61917941"/>
                  </a:ext>
                </a:extLst>
              </a:tr>
              <a:tr h="226948">
                <a:tc>
                  <a:txBody>
                    <a:bodyPr/>
                    <a:lstStyle/>
                    <a:p>
                      <a:pPr algn="ctr" fontAlgn="ctr"/>
                      <a:r>
                        <a:rPr lang="fr-FR" sz="600" b="0" i="0" u="none" strike="noStrike">
                          <a:effectLst/>
                          <a:latin typeface="Arial" panose="020B0604020202020204" pitchFamily="34" charset="0"/>
                        </a:rPr>
                        <a:t>Industrie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Propreté</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3</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2%</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12962875"/>
                  </a:ext>
                </a:extLst>
              </a:tr>
              <a:tr h="207496">
                <a:tc>
                  <a:txBody>
                    <a:bodyPr/>
                    <a:lstStyle/>
                    <a:p>
                      <a:pPr algn="ctr" fontAlgn="ctr"/>
                      <a:r>
                        <a:rPr lang="fr-FR" sz="600" b="0" i="0" u="none" strike="noStrike">
                          <a:effectLst/>
                          <a:latin typeface="Arial" panose="020B0604020202020204" pitchFamily="34" charset="0"/>
                        </a:rPr>
                        <a:t>Mécanique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Espaces Verts / Agriculture / Forêt</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2</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27094041"/>
                  </a:ext>
                </a:extLst>
              </a:tr>
              <a:tr h="162106">
                <a:tc>
                  <a:txBody>
                    <a:bodyPr/>
                    <a:lstStyle/>
                    <a:p>
                      <a:pPr algn="ctr" fontAlgn="ctr"/>
                      <a:r>
                        <a:rPr lang="fr-FR" sz="600" b="0" i="0" u="none" strike="noStrike">
                          <a:effectLst/>
                          <a:latin typeface="Arial" panose="020B0604020202020204" pitchFamily="34" charset="0"/>
                        </a:rPr>
                        <a:t>Services aux Collectivités</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000" b="0" i="0" u="none" strike="noStrike">
                          <a:effectLst/>
                          <a:latin typeface="Arial" panose="020B0604020202020204" pitchFamily="34" charset="0"/>
                        </a:rPr>
                        <a:t>0%</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0" i="0" u="none" strike="noStrike">
                          <a:effectLst/>
                          <a:latin typeface="Arial" panose="020B0604020202020204" pitchFamily="34" charset="0"/>
                        </a:rPr>
                        <a:t>Mécanique</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000" b="0" i="0" u="none" strike="noStrike">
                          <a:effectLst/>
                          <a:latin typeface="Arial" panose="020B0604020202020204" pitchFamily="34" charset="0"/>
                        </a:rPr>
                        <a:t>1%</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88968250"/>
                  </a:ext>
                </a:extLst>
              </a:tr>
              <a:tr h="226948">
                <a:tc>
                  <a:txBody>
                    <a:bodyPr/>
                    <a:lstStyle/>
                    <a:p>
                      <a:pPr algn="l" fontAlgn="b"/>
                      <a:r>
                        <a:rPr lang="fr-FR" sz="700" b="0" i="0" u="none" strike="noStrike">
                          <a:effectLst/>
                          <a:latin typeface="Arial" panose="020B0604020202020204" pitchFamily="34" charset="0"/>
                        </a:rPr>
                        <a:t> </a:t>
                      </a:r>
                    </a:p>
                  </a:txBody>
                  <a:tcPr marL="6484" marR="6484" marT="64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400" b="1" i="1" u="none" strike="noStrike">
                          <a:effectLst/>
                          <a:latin typeface="Arial" panose="020B0604020202020204" pitchFamily="34" charset="0"/>
                        </a:rPr>
                        <a:t>125</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endParaRPr lang="fr-FR" sz="700" b="0" i="0" u="none" strike="noStrike">
                        <a:effectLst/>
                        <a:latin typeface="Arial" panose="020B0604020202020204" pitchFamily="34" charset="0"/>
                      </a:endParaRPr>
                    </a:p>
                  </a:txBody>
                  <a:tcPr marL="6484" marR="6484" marT="64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effectLst/>
                        <a:latin typeface="Arial" panose="020B0604020202020204" pitchFamily="34" charset="0"/>
                      </a:endParaRPr>
                    </a:p>
                  </a:txBody>
                  <a:tcPr marL="6484" marR="6484" marT="64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400" b="1" i="1" u="none" strike="noStrike">
                          <a:effectLst/>
                          <a:latin typeface="Arial" panose="020B0604020202020204" pitchFamily="34" charset="0"/>
                        </a:rPr>
                        <a:t>139</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fr-FR" sz="700" b="0" i="0" u="none" strike="noStrike" dirty="0">
                        <a:effectLst/>
                        <a:latin typeface="Arial" panose="020B0604020202020204" pitchFamily="34" charset="0"/>
                      </a:endParaRPr>
                    </a:p>
                  </a:txBody>
                  <a:tcPr marL="6484" marR="6484" marT="64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1272312"/>
                  </a:ext>
                </a:extLst>
              </a:tr>
            </a:tbl>
          </a:graphicData>
        </a:graphic>
      </p:graphicFrame>
    </p:spTree>
    <p:extLst>
      <p:ext uri="{BB962C8B-B14F-4D97-AF65-F5344CB8AC3E}">
        <p14:creationId xmlns:p14="http://schemas.microsoft.com/office/powerpoint/2010/main" val="102629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pPr/>
              <a:t>7</a:t>
            </a:fld>
            <a:endParaRPr lang="fr-FR" dirty="0"/>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pPr/>
              <a:t>08/03/2021</a:t>
            </a:fld>
            <a:endParaRPr lang="fr-FR" cap="all" dirty="0"/>
          </a:p>
        </p:txBody>
      </p:sp>
      <p:sp>
        <p:nvSpPr>
          <p:cNvPr id="6" name="Espace réservé du pied de page 5">
            <a:extLst>
              <a:ext uri="{FF2B5EF4-FFF2-40B4-BE49-F238E27FC236}">
                <a16:creationId xmlns:a16="http://schemas.microsoft.com/office/drawing/2014/main" id="{BB9E0234-B5CA-40F4-8ADA-DCA77183500C}"/>
              </a:ext>
            </a:extLst>
          </p:cNvPr>
          <p:cNvSpPr>
            <a:spLocks noGrp="1"/>
          </p:cNvSpPr>
          <p:nvPr>
            <p:ph type="ftr" sz="quarter" idx="3"/>
          </p:nvPr>
        </p:nvSpPr>
        <p:spPr/>
        <p:txBody>
          <a:bodyPr/>
          <a:lstStyle/>
          <a:p>
            <a:pPr algn="l"/>
            <a:r>
              <a:rPr lang="fr-FR" dirty="0"/>
              <a:t>Centre de Montry</a:t>
            </a: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395255" y="303906"/>
            <a:ext cx="8117470" cy="721921"/>
          </a:xfrm>
        </p:spPr>
        <p:txBody>
          <a:bodyPr/>
          <a:lstStyle/>
          <a:p>
            <a:r>
              <a:rPr lang="fr-FR" dirty="0"/>
              <a:t>En 2020, le Centre de Montry a eu un taux de sorties positives de 51,5%</a:t>
            </a:r>
          </a:p>
        </p:txBody>
      </p:sp>
      <p:graphicFrame>
        <p:nvGraphicFramePr>
          <p:cNvPr id="3" name="Tableau 2">
            <a:extLst>
              <a:ext uri="{FF2B5EF4-FFF2-40B4-BE49-F238E27FC236}">
                <a16:creationId xmlns:a16="http://schemas.microsoft.com/office/drawing/2014/main" id="{BC3FBC74-4D09-4D9E-8180-AD5ECC6D12C8}"/>
              </a:ext>
            </a:extLst>
          </p:cNvPr>
          <p:cNvGraphicFramePr>
            <a:graphicFrameLocks noGrp="1"/>
          </p:cNvGraphicFramePr>
          <p:nvPr>
            <p:extLst>
              <p:ext uri="{D42A27DB-BD31-4B8C-83A1-F6EECF244321}">
                <p14:modId xmlns:p14="http://schemas.microsoft.com/office/powerpoint/2010/main" val="3251288327"/>
              </p:ext>
            </p:extLst>
          </p:nvPr>
        </p:nvGraphicFramePr>
        <p:xfrm>
          <a:off x="467544" y="1140950"/>
          <a:ext cx="4196420" cy="3527427"/>
        </p:xfrm>
        <a:graphic>
          <a:graphicData uri="http://schemas.openxmlformats.org/drawingml/2006/table">
            <a:tbl>
              <a:tblPr/>
              <a:tblGrid>
                <a:gridCol w="1114991">
                  <a:extLst>
                    <a:ext uri="{9D8B030D-6E8A-4147-A177-3AD203B41FA5}">
                      <a16:colId xmlns:a16="http://schemas.microsoft.com/office/drawing/2014/main" val="101961489"/>
                    </a:ext>
                  </a:extLst>
                </a:gridCol>
                <a:gridCol w="486541">
                  <a:extLst>
                    <a:ext uri="{9D8B030D-6E8A-4147-A177-3AD203B41FA5}">
                      <a16:colId xmlns:a16="http://schemas.microsoft.com/office/drawing/2014/main" val="4114349914"/>
                    </a:ext>
                  </a:extLst>
                </a:gridCol>
                <a:gridCol w="496678">
                  <a:extLst>
                    <a:ext uri="{9D8B030D-6E8A-4147-A177-3AD203B41FA5}">
                      <a16:colId xmlns:a16="http://schemas.microsoft.com/office/drawing/2014/main" val="1367107465"/>
                    </a:ext>
                  </a:extLst>
                </a:gridCol>
                <a:gridCol w="1114991">
                  <a:extLst>
                    <a:ext uri="{9D8B030D-6E8A-4147-A177-3AD203B41FA5}">
                      <a16:colId xmlns:a16="http://schemas.microsoft.com/office/drawing/2014/main" val="2744989454"/>
                    </a:ext>
                  </a:extLst>
                </a:gridCol>
                <a:gridCol w="486541">
                  <a:extLst>
                    <a:ext uri="{9D8B030D-6E8A-4147-A177-3AD203B41FA5}">
                      <a16:colId xmlns:a16="http://schemas.microsoft.com/office/drawing/2014/main" val="3374141882"/>
                    </a:ext>
                  </a:extLst>
                </a:gridCol>
                <a:gridCol w="496678">
                  <a:extLst>
                    <a:ext uri="{9D8B030D-6E8A-4147-A177-3AD203B41FA5}">
                      <a16:colId xmlns:a16="http://schemas.microsoft.com/office/drawing/2014/main" val="2132608561"/>
                    </a:ext>
                  </a:extLst>
                </a:gridCol>
              </a:tblGrid>
              <a:tr h="425724">
                <a:tc gridSpan="6">
                  <a:txBody>
                    <a:bodyPr/>
                    <a:lstStyle/>
                    <a:p>
                      <a:pPr algn="ctr" fontAlgn="ctr"/>
                      <a:r>
                        <a:rPr lang="fr-FR" sz="1300" b="1" i="0" u="none" strike="noStrike">
                          <a:effectLst/>
                          <a:latin typeface="Arial" panose="020B0604020202020204" pitchFamily="34" charset="0"/>
                        </a:rPr>
                        <a:t>Type de contrat</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09047062"/>
                  </a:ext>
                </a:extLst>
              </a:tr>
              <a:tr h="212862">
                <a:tc gridSpan="3">
                  <a:txBody>
                    <a:bodyPr/>
                    <a:lstStyle/>
                    <a:p>
                      <a:pPr algn="ctr" fontAlgn="b"/>
                      <a:r>
                        <a:rPr lang="fr-FR" sz="1300" b="1" i="0" u="none" strike="noStrike">
                          <a:effectLst/>
                          <a:latin typeface="Arial" panose="020B0604020202020204" pitchFamily="34" charset="0"/>
                        </a:rPr>
                        <a:t>ANNEE 2019</a:t>
                      </a:r>
                    </a:p>
                  </a:txBody>
                  <a:tcPr marL="7602" marR="7602" marT="76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hMerge="1">
                  <a:txBody>
                    <a:bodyPr/>
                    <a:lstStyle/>
                    <a:p>
                      <a:endParaRPr lang="fr-FR"/>
                    </a:p>
                  </a:txBody>
                  <a:tcPr/>
                </a:tc>
                <a:tc hMerge="1">
                  <a:txBody>
                    <a:bodyPr/>
                    <a:lstStyle/>
                    <a:p>
                      <a:endParaRPr lang="fr-FR"/>
                    </a:p>
                  </a:txBody>
                  <a:tcPr/>
                </a:tc>
                <a:tc gridSpan="3">
                  <a:txBody>
                    <a:bodyPr/>
                    <a:lstStyle/>
                    <a:p>
                      <a:pPr algn="ctr" fontAlgn="b"/>
                      <a:r>
                        <a:rPr lang="fr-FR" sz="1300" b="1" i="0" u="none" strike="noStrike">
                          <a:effectLst/>
                          <a:latin typeface="Arial" panose="020B0604020202020204" pitchFamily="34" charset="0"/>
                        </a:rPr>
                        <a:t>ANNEE 2020</a:t>
                      </a:r>
                    </a:p>
                  </a:txBody>
                  <a:tcPr marL="7602" marR="7602" marT="76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29003402"/>
                  </a:ext>
                </a:extLst>
              </a:tr>
              <a:tr h="182453">
                <a:tc>
                  <a:txBody>
                    <a:bodyPr/>
                    <a:lstStyle/>
                    <a:p>
                      <a:pPr algn="ctr" fontAlgn="ctr"/>
                      <a:r>
                        <a:rPr lang="fr-FR" sz="700" b="0" i="0" u="none" strike="noStrike">
                          <a:effectLst/>
                          <a:latin typeface="Arial" panose="020B0604020202020204" pitchFamily="34" charset="0"/>
                        </a:rPr>
                        <a:t>CDI</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22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16%</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CDI</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14</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16%</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707266697"/>
                  </a:ext>
                </a:extLst>
              </a:tr>
              <a:tr h="182453">
                <a:tc>
                  <a:txBody>
                    <a:bodyPr/>
                    <a:lstStyle/>
                    <a:p>
                      <a:pPr algn="ctr" fontAlgn="ctr"/>
                      <a:r>
                        <a:rPr lang="fr-FR" sz="700" b="0" i="0" u="none" strike="noStrike">
                          <a:effectLst/>
                          <a:latin typeface="Arial" panose="020B0604020202020204" pitchFamily="34" charset="0"/>
                        </a:rPr>
                        <a:t>CDD ≥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8</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6%</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dirty="0">
                          <a:effectLst/>
                          <a:latin typeface="Arial" panose="020B0604020202020204" pitchFamily="34" charset="0"/>
                        </a:rPr>
                        <a:t>CDD ≥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399224090"/>
                  </a:ext>
                </a:extLst>
              </a:tr>
              <a:tr h="243271">
                <a:tc>
                  <a:txBody>
                    <a:bodyPr/>
                    <a:lstStyle/>
                    <a:p>
                      <a:pPr algn="ctr" fontAlgn="ctr"/>
                      <a:r>
                        <a:rPr lang="fr-FR" sz="700" b="0" i="0" u="none" strike="noStrike">
                          <a:effectLst/>
                          <a:latin typeface="Arial" panose="020B0604020202020204" pitchFamily="34" charset="0"/>
                        </a:rPr>
                        <a:t>Contrat armée ≥ 3 ans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8</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6%</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Contrat armée ≥ 3 ans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890589485"/>
                  </a:ext>
                </a:extLst>
              </a:tr>
              <a:tr h="182453">
                <a:tc>
                  <a:txBody>
                    <a:bodyPr/>
                    <a:lstStyle/>
                    <a:p>
                      <a:pPr algn="ctr" fontAlgn="ctr"/>
                      <a:r>
                        <a:rPr lang="fr-FR" sz="700" b="0" i="0" u="none" strike="noStrike">
                          <a:effectLst/>
                          <a:latin typeface="Arial" panose="020B0604020202020204" pitchFamily="34" charset="0"/>
                        </a:rPr>
                        <a:t>Intérim ≥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Intérim ≥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278439521"/>
                  </a:ext>
                </a:extLst>
              </a:tr>
              <a:tr h="243271">
                <a:tc>
                  <a:txBody>
                    <a:bodyPr/>
                    <a:lstStyle/>
                    <a:p>
                      <a:pPr algn="ctr" fontAlgn="ctr"/>
                      <a:r>
                        <a:rPr lang="fr-FR" sz="700" b="0" i="0" u="none" strike="noStrike">
                          <a:effectLst/>
                          <a:latin typeface="Arial" panose="020B0604020202020204" pitchFamily="34" charset="0"/>
                        </a:rPr>
                        <a:t>Contrat aidé ≥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Contrat aidé ≥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1</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1%</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674514399"/>
                  </a:ext>
                </a:extLst>
              </a:tr>
              <a:tr h="182453">
                <a:tc>
                  <a:txBody>
                    <a:bodyPr/>
                    <a:lstStyle/>
                    <a:p>
                      <a:pPr algn="ctr" fontAlgn="ctr"/>
                      <a:r>
                        <a:rPr lang="fr-FR" sz="700" b="0" i="0" u="none" strike="noStrike">
                          <a:effectLst/>
                          <a:latin typeface="Arial" panose="020B0604020202020204" pitchFamily="34" charset="0"/>
                        </a:rPr>
                        <a:t>Contrat d’apprentissage</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22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16%</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Contrat d’apprentissage</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28</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32%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932915260"/>
                  </a:ext>
                </a:extLst>
              </a:tr>
              <a:tr h="243271">
                <a:tc>
                  <a:txBody>
                    <a:bodyPr/>
                    <a:lstStyle/>
                    <a:p>
                      <a:pPr algn="ctr" fontAlgn="ctr"/>
                      <a:r>
                        <a:rPr lang="fr-FR" sz="700" b="0" i="0" u="none" strike="noStrike">
                          <a:effectLst/>
                          <a:latin typeface="Arial" panose="020B0604020202020204" pitchFamily="34" charset="0"/>
                        </a:rPr>
                        <a:t>Contrat de professionnalisation</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8</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6%</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Contrat de professionnalisation</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548633640"/>
                  </a:ext>
                </a:extLst>
              </a:tr>
              <a:tr h="182453">
                <a:tc>
                  <a:txBody>
                    <a:bodyPr/>
                    <a:lstStyle/>
                    <a:p>
                      <a:pPr algn="ctr" fontAlgn="ctr"/>
                      <a:r>
                        <a:rPr lang="fr-FR" sz="700" b="0" i="0" u="none" strike="noStrike">
                          <a:effectLst/>
                          <a:latin typeface="Arial" panose="020B0604020202020204" pitchFamily="34" charset="0"/>
                        </a:rPr>
                        <a:t>Création d'entreprise</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1</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1%</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Création d'entreprise</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1</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1%</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621634088"/>
                  </a:ext>
                </a:extLst>
              </a:tr>
              <a:tr h="243271">
                <a:tc>
                  <a:txBody>
                    <a:bodyPr/>
                    <a:lstStyle/>
                    <a:p>
                      <a:pPr algn="ctr" fontAlgn="ctr"/>
                      <a:r>
                        <a:rPr lang="fr-FR" sz="700" b="0" i="0" u="none" strike="noStrike">
                          <a:effectLst/>
                          <a:latin typeface="Arial" panose="020B0604020202020204" pitchFamily="34" charset="0"/>
                        </a:rPr>
                        <a:t>Entrée en Formation qualifiante </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60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43%</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Entrée en Formation qualifiante </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34</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39%</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994770045"/>
                  </a:ext>
                </a:extLst>
              </a:tr>
              <a:tr h="243271">
                <a:tc>
                  <a:txBody>
                    <a:bodyPr/>
                    <a:lstStyle/>
                    <a:p>
                      <a:pPr algn="ctr" fontAlgn="ctr"/>
                      <a:r>
                        <a:rPr lang="fr-FR" sz="700" b="0" i="0" u="none" strike="noStrike">
                          <a:effectLst/>
                          <a:latin typeface="Arial" panose="020B0604020202020204" pitchFamily="34" charset="0"/>
                        </a:rPr>
                        <a:t>CDD ≥ 2 mois et &lt;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8</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6%</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CDD ≥ 2 mois et &lt;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391389701"/>
                  </a:ext>
                </a:extLst>
              </a:tr>
              <a:tr h="243271">
                <a:tc>
                  <a:txBody>
                    <a:bodyPr/>
                    <a:lstStyle/>
                    <a:p>
                      <a:pPr algn="ctr" fontAlgn="ctr"/>
                      <a:r>
                        <a:rPr lang="fr-FR" sz="700" b="0" i="0" u="none" strike="noStrike">
                          <a:effectLst/>
                          <a:latin typeface="Arial" panose="020B0604020202020204" pitchFamily="34" charset="0"/>
                        </a:rPr>
                        <a:t>Intérim ≥ 2 mois et &lt;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2</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1%</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Intérim ≥ 2 mois et &lt;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1</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1%</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481787713"/>
                  </a:ext>
                </a:extLst>
              </a:tr>
              <a:tr h="250873">
                <a:tc>
                  <a:txBody>
                    <a:bodyPr/>
                    <a:lstStyle/>
                    <a:p>
                      <a:pPr algn="ctr" fontAlgn="ctr"/>
                      <a:r>
                        <a:rPr lang="fr-FR" sz="700" b="0" i="0" u="none" strike="noStrike">
                          <a:effectLst/>
                          <a:latin typeface="Arial" panose="020B0604020202020204" pitchFamily="34" charset="0"/>
                        </a:rPr>
                        <a:t>Contrat aidé ≥ 2 mois et &lt;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700" b="0" i="0" u="none" strike="noStrike">
                          <a:effectLst/>
                          <a:latin typeface="Arial" panose="020B0604020202020204" pitchFamily="34" charset="0"/>
                        </a:rPr>
                        <a:t>Contrat aidé ≥ 2 mois et &lt; 6 mois</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100" b="0" i="0" u="none" strike="noStrike">
                          <a:effectLst/>
                          <a:latin typeface="Arial" panose="020B0604020202020204" pitchFamily="34" charset="0"/>
                        </a:rPr>
                        <a:t>0%</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166892587"/>
                  </a:ext>
                </a:extLst>
              </a:tr>
              <a:tr h="266077">
                <a:tc>
                  <a:txBody>
                    <a:bodyPr/>
                    <a:lstStyle/>
                    <a:p>
                      <a:pPr algn="ctr" fontAlgn="b"/>
                      <a:r>
                        <a:rPr lang="fr-FR" sz="700" b="0" i="0" u="none" strike="noStrike">
                          <a:effectLst/>
                          <a:latin typeface="Arial" panose="020B0604020202020204" pitchFamily="34" charset="0"/>
                        </a:rPr>
                        <a:t> </a:t>
                      </a:r>
                    </a:p>
                  </a:txBody>
                  <a:tcPr marL="7602" marR="7602" marT="760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600" b="1" i="1" u="none" strike="noStrike">
                          <a:effectLst/>
                          <a:latin typeface="Arial" panose="020B0604020202020204" pitchFamily="34" charset="0"/>
                        </a:rPr>
                        <a:t>139</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600" b="1" i="1" u="none" strike="noStrike">
                          <a:effectLst/>
                          <a:latin typeface="Arial" panose="020B0604020202020204" pitchFamily="34" charset="0"/>
                        </a:rPr>
                        <a:t> </a:t>
                      </a:r>
                    </a:p>
                  </a:txBody>
                  <a:tcPr marL="7602" marR="7602" marT="760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FR" sz="700" b="0" i="0" u="none" strike="noStrike">
                          <a:effectLst/>
                          <a:latin typeface="Arial" panose="020B0604020202020204" pitchFamily="34" charset="0"/>
                        </a:rPr>
                        <a:t> </a:t>
                      </a:r>
                    </a:p>
                  </a:txBody>
                  <a:tcPr marL="7602" marR="7602" marT="760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600" b="1" i="1" u="none" strike="noStrike">
                          <a:effectLst/>
                          <a:latin typeface="Arial" panose="020B0604020202020204" pitchFamily="34" charset="0"/>
                        </a:rPr>
                        <a:t>87</a:t>
                      </a:r>
                    </a:p>
                  </a:txBody>
                  <a:tcPr marL="7602" marR="7602" marT="76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600" b="1" i="1" u="none" strike="noStrike" dirty="0">
                          <a:effectLst/>
                          <a:latin typeface="Arial" panose="020B0604020202020204" pitchFamily="34" charset="0"/>
                        </a:rPr>
                        <a:t> </a:t>
                      </a:r>
                    </a:p>
                  </a:txBody>
                  <a:tcPr marL="7602" marR="7602" marT="760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21987268"/>
                  </a:ext>
                </a:extLst>
              </a:tr>
            </a:tbl>
          </a:graphicData>
        </a:graphic>
      </p:graphicFrame>
      <p:graphicFrame>
        <p:nvGraphicFramePr>
          <p:cNvPr id="9" name="Tableau 8">
            <a:extLst>
              <a:ext uri="{FF2B5EF4-FFF2-40B4-BE49-F238E27FC236}">
                <a16:creationId xmlns:a16="http://schemas.microsoft.com/office/drawing/2014/main" id="{17185C75-569A-4A66-A504-0E99F4A1E60C}"/>
              </a:ext>
            </a:extLst>
          </p:cNvPr>
          <p:cNvGraphicFramePr>
            <a:graphicFrameLocks noGrp="1"/>
          </p:cNvGraphicFramePr>
          <p:nvPr>
            <p:extLst>
              <p:ext uri="{D42A27DB-BD31-4B8C-83A1-F6EECF244321}">
                <p14:modId xmlns:p14="http://schemas.microsoft.com/office/powerpoint/2010/main" val="1595957349"/>
              </p:ext>
            </p:extLst>
          </p:nvPr>
        </p:nvGraphicFramePr>
        <p:xfrm>
          <a:off x="4932040" y="1138900"/>
          <a:ext cx="3701784" cy="3527423"/>
        </p:xfrm>
        <a:graphic>
          <a:graphicData uri="http://schemas.openxmlformats.org/drawingml/2006/table">
            <a:tbl>
              <a:tblPr/>
              <a:tblGrid>
                <a:gridCol w="983566">
                  <a:extLst>
                    <a:ext uri="{9D8B030D-6E8A-4147-A177-3AD203B41FA5}">
                      <a16:colId xmlns:a16="http://schemas.microsoft.com/office/drawing/2014/main" val="1375084518"/>
                    </a:ext>
                  </a:extLst>
                </a:gridCol>
                <a:gridCol w="429192">
                  <a:extLst>
                    <a:ext uri="{9D8B030D-6E8A-4147-A177-3AD203B41FA5}">
                      <a16:colId xmlns:a16="http://schemas.microsoft.com/office/drawing/2014/main" val="1919706889"/>
                    </a:ext>
                  </a:extLst>
                </a:gridCol>
                <a:gridCol w="438134">
                  <a:extLst>
                    <a:ext uri="{9D8B030D-6E8A-4147-A177-3AD203B41FA5}">
                      <a16:colId xmlns:a16="http://schemas.microsoft.com/office/drawing/2014/main" val="1929546182"/>
                    </a:ext>
                  </a:extLst>
                </a:gridCol>
                <a:gridCol w="983566">
                  <a:extLst>
                    <a:ext uri="{9D8B030D-6E8A-4147-A177-3AD203B41FA5}">
                      <a16:colId xmlns:a16="http://schemas.microsoft.com/office/drawing/2014/main" val="4180188756"/>
                    </a:ext>
                  </a:extLst>
                </a:gridCol>
                <a:gridCol w="429192">
                  <a:extLst>
                    <a:ext uri="{9D8B030D-6E8A-4147-A177-3AD203B41FA5}">
                      <a16:colId xmlns:a16="http://schemas.microsoft.com/office/drawing/2014/main" val="2646815774"/>
                    </a:ext>
                  </a:extLst>
                </a:gridCol>
                <a:gridCol w="438134">
                  <a:extLst>
                    <a:ext uri="{9D8B030D-6E8A-4147-A177-3AD203B41FA5}">
                      <a16:colId xmlns:a16="http://schemas.microsoft.com/office/drawing/2014/main" val="2939305628"/>
                    </a:ext>
                  </a:extLst>
                </a:gridCol>
              </a:tblGrid>
              <a:tr h="308482">
                <a:tc gridSpan="6">
                  <a:txBody>
                    <a:bodyPr/>
                    <a:lstStyle/>
                    <a:p>
                      <a:pPr algn="ctr" fontAlgn="ctr"/>
                      <a:r>
                        <a:rPr lang="fr-FR" sz="1100" b="1" i="0" u="none" strike="noStrike">
                          <a:effectLst/>
                          <a:latin typeface="Arial" panose="020B0604020202020204" pitchFamily="34" charset="0"/>
                        </a:rPr>
                        <a:t>Secteur d'activité</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84985380"/>
                  </a:ext>
                </a:extLst>
              </a:tr>
              <a:tr h="187772">
                <a:tc gridSpan="3">
                  <a:txBody>
                    <a:bodyPr/>
                    <a:lstStyle/>
                    <a:p>
                      <a:pPr algn="ctr" fontAlgn="b"/>
                      <a:r>
                        <a:rPr lang="fr-FR" sz="1100" b="1" i="0" u="none" strike="noStrike">
                          <a:effectLst/>
                          <a:latin typeface="Arial" panose="020B0604020202020204" pitchFamily="34" charset="0"/>
                        </a:rPr>
                        <a:t>ANNEE 2019</a:t>
                      </a:r>
                    </a:p>
                  </a:txBody>
                  <a:tcPr marL="6706" marR="6706" marT="67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hMerge="1">
                  <a:txBody>
                    <a:bodyPr/>
                    <a:lstStyle/>
                    <a:p>
                      <a:endParaRPr lang="fr-FR"/>
                    </a:p>
                  </a:txBody>
                  <a:tcPr/>
                </a:tc>
                <a:tc hMerge="1">
                  <a:txBody>
                    <a:bodyPr/>
                    <a:lstStyle/>
                    <a:p>
                      <a:endParaRPr lang="fr-FR"/>
                    </a:p>
                  </a:txBody>
                  <a:tcPr/>
                </a:tc>
                <a:tc gridSpan="3">
                  <a:txBody>
                    <a:bodyPr/>
                    <a:lstStyle/>
                    <a:p>
                      <a:pPr algn="ctr" fontAlgn="b"/>
                      <a:r>
                        <a:rPr lang="fr-FR" sz="1100" b="1" i="0" u="none" strike="noStrike">
                          <a:effectLst/>
                          <a:latin typeface="Arial" panose="020B0604020202020204" pitchFamily="34" charset="0"/>
                        </a:rPr>
                        <a:t>ANNEE 2020</a:t>
                      </a:r>
                    </a:p>
                  </a:txBody>
                  <a:tcPr marL="6706" marR="6706" marT="67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02942240"/>
                  </a:ext>
                </a:extLst>
              </a:tr>
              <a:tr h="214596">
                <a:tc>
                  <a:txBody>
                    <a:bodyPr/>
                    <a:lstStyle/>
                    <a:p>
                      <a:pPr algn="ctr" fontAlgn="ctr"/>
                      <a:r>
                        <a:rPr lang="fr-FR" sz="600" b="0" i="0" u="none" strike="noStrike">
                          <a:effectLst/>
                          <a:latin typeface="Arial" panose="020B0604020202020204" pitchFamily="34" charset="0"/>
                        </a:rPr>
                        <a:t>Restauration</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25</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18%</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Commerce / Grande distribution</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18</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21%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905983013"/>
                  </a:ext>
                </a:extLst>
              </a:tr>
              <a:tr h="160947">
                <a:tc>
                  <a:txBody>
                    <a:bodyPr/>
                    <a:lstStyle/>
                    <a:p>
                      <a:pPr algn="ctr" fontAlgn="ctr"/>
                      <a:r>
                        <a:rPr lang="fr-FR" sz="600" b="0" i="0" u="none" strike="noStrike">
                          <a:effectLst/>
                          <a:latin typeface="Arial" panose="020B0604020202020204" pitchFamily="34" charset="0"/>
                        </a:rPr>
                        <a:t>Logistique / Magasinage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22</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16%</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Propreté</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15</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17%</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887876056"/>
                  </a:ext>
                </a:extLst>
              </a:tr>
              <a:tr h="214596">
                <a:tc>
                  <a:txBody>
                    <a:bodyPr/>
                    <a:lstStyle/>
                    <a:p>
                      <a:pPr algn="ctr" fontAlgn="ctr"/>
                      <a:r>
                        <a:rPr lang="fr-FR" sz="600" b="0" i="0" u="none" strike="noStrike">
                          <a:effectLst/>
                          <a:latin typeface="Arial" panose="020B0604020202020204" pitchFamily="34" charset="0"/>
                        </a:rPr>
                        <a:t>Commerce / Grande distribution</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20</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14%</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Logistique / Magasinage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13</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15%</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971366837"/>
                  </a:ext>
                </a:extLst>
              </a:tr>
              <a:tr h="160947">
                <a:tc>
                  <a:txBody>
                    <a:bodyPr/>
                    <a:lstStyle/>
                    <a:p>
                      <a:pPr algn="ctr" fontAlgn="ctr"/>
                      <a:r>
                        <a:rPr lang="fr-FR" sz="600" b="0" i="0" u="none" strike="noStrike">
                          <a:effectLst/>
                          <a:latin typeface="Arial" panose="020B0604020202020204" pitchFamily="34" charset="0"/>
                        </a:rPr>
                        <a:t>BTP</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16</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12%</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Restauration</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9</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10%</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022566608"/>
                  </a:ext>
                </a:extLst>
              </a:tr>
              <a:tr h="214596">
                <a:tc>
                  <a:txBody>
                    <a:bodyPr/>
                    <a:lstStyle/>
                    <a:p>
                      <a:pPr algn="ctr" fontAlgn="ctr"/>
                      <a:r>
                        <a:rPr lang="fr-FR" sz="600" b="0" i="0" u="none" strike="noStrike">
                          <a:effectLst/>
                          <a:latin typeface="Arial" panose="020B0604020202020204" pitchFamily="34" charset="0"/>
                        </a:rPr>
                        <a:t>Sécurité</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8%</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Santé, Social, Aide à la Personne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8</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9%</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350504663"/>
                  </a:ext>
                </a:extLst>
              </a:tr>
              <a:tr h="214596">
                <a:tc>
                  <a:txBody>
                    <a:bodyPr/>
                    <a:lstStyle/>
                    <a:p>
                      <a:pPr algn="ctr" fontAlgn="ctr"/>
                      <a:r>
                        <a:rPr lang="fr-FR" sz="600" b="0" i="0" u="none" strike="noStrike">
                          <a:effectLst/>
                          <a:latin typeface="Arial" panose="020B0604020202020204" pitchFamily="34" charset="0"/>
                        </a:rPr>
                        <a:t>Services aux Entreprises</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10</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7%</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Sécurité</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7</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8%</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775081365"/>
                  </a:ext>
                </a:extLst>
              </a:tr>
              <a:tr h="160947">
                <a:tc>
                  <a:txBody>
                    <a:bodyPr/>
                    <a:lstStyle/>
                    <a:p>
                      <a:pPr algn="ctr" fontAlgn="ctr"/>
                      <a:r>
                        <a:rPr lang="fr-FR" sz="600" b="0" i="0" u="none" strike="noStrike">
                          <a:effectLst/>
                          <a:latin typeface="Arial" panose="020B0604020202020204" pitchFamily="34" charset="0"/>
                        </a:rPr>
                        <a:t>Armée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6</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4%</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BTP</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6</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7%</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671232675"/>
                  </a:ext>
                </a:extLst>
              </a:tr>
              <a:tr h="160947">
                <a:tc>
                  <a:txBody>
                    <a:bodyPr/>
                    <a:lstStyle/>
                    <a:p>
                      <a:pPr algn="ctr" fontAlgn="ctr"/>
                      <a:r>
                        <a:rPr lang="fr-FR" sz="600" b="0" i="0" u="none" strike="noStrike">
                          <a:effectLst/>
                          <a:latin typeface="Arial" panose="020B0604020202020204" pitchFamily="34" charset="0"/>
                        </a:rPr>
                        <a:t>Hôtellerie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5</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4%</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Artisanat</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3</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3%</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4081926410"/>
                  </a:ext>
                </a:extLst>
              </a:tr>
              <a:tr h="214596">
                <a:tc>
                  <a:txBody>
                    <a:bodyPr/>
                    <a:lstStyle/>
                    <a:p>
                      <a:pPr algn="ctr" fontAlgn="ctr"/>
                      <a:r>
                        <a:rPr lang="fr-FR" sz="600" b="0" i="0" u="none" strike="noStrike">
                          <a:effectLst/>
                          <a:latin typeface="Arial" panose="020B0604020202020204" pitchFamily="34" charset="0"/>
                        </a:rPr>
                        <a:t>Santé, Social, Aide à la Personne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6</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4%</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Espaces Verts / Agriculture / Forêt</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3</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3%</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4004863406"/>
                  </a:ext>
                </a:extLst>
              </a:tr>
              <a:tr h="214596">
                <a:tc>
                  <a:txBody>
                    <a:bodyPr/>
                    <a:lstStyle/>
                    <a:p>
                      <a:pPr algn="ctr" fontAlgn="ctr"/>
                      <a:r>
                        <a:rPr lang="fr-FR" sz="600" b="0" i="0" u="none" strike="noStrike">
                          <a:effectLst/>
                          <a:latin typeface="Arial" panose="020B0604020202020204" pitchFamily="34" charset="0"/>
                        </a:rPr>
                        <a:t>Artisanat</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6</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4%</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Armée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2</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2%</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418700598"/>
                  </a:ext>
                </a:extLst>
              </a:tr>
              <a:tr h="160947">
                <a:tc>
                  <a:txBody>
                    <a:bodyPr/>
                    <a:lstStyle/>
                    <a:p>
                      <a:pPr algn="ctr" fontAlgn="ctr"/>
                      <a:r>
                        <a:rPr lang="fr-FR" sz="600" b="0" i="0" u="none" strike="noStrike">
                          <a:effectLst/>
                          <a:latin typeface="Arial" panose="020B0604020202020204" pitchFamily="34" charset="0"/>
                        </a:rPr>
                        <a:t>Industrie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3</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2%</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Services aux Entreprises</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241621144"/>
                  </a:ext>
                </a:extLst>
              </a:tr>
              <a:tr h="160947">
                <a:tc>
                  <a:txBody>
                    <a:bodyPr/>
                    <a:lstStyle/>
                    <a:p>
                      <a:pPr algn="ctr" fontAlgn="ctr"/>
                      <a:r>
                        <a:rPr lang="fr-FR" sz="600" b="0" i="0" u="none" strike="noStrike">
                          <a:effectLst/>
                          <a:latin typeface="Arial" panose="020B0604020202020204" pitchFamily="34" charset="0"/>
                        </a:rPr>
                        <a:t>Services aux Collectivités</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3</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2%</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Industrie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726172445"/>
                  </a:ext>
                </a:extLst>
              </a:tr>
              <a:tr h="160947">
                <a:tc>
                  <a:txBody>
                    <a:bodyPr/>
                    <a:lstStyle/>
                    <a:p>
                      <a:pPr algn="ctr" fontAlgn="ctr"/>
                      <a:r>
                        <a:rPr lang="fr-FR" sz="600" b="0" i="0" u="none" strike="noStrike">
                          <a:effectLst/>
                          <a:latin typeface="Arial" panose="020B0604020202020204" pitchFamily="34" charset="0"/>
                        </a:rPr>
                        <a:t>Propreté</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3</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2%</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Services aux Collectivités</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966905975"/>
                  </a:ext>
                </a:extLst>
              </a:tr>
              <a:tr h="214596">
                <a:tc>
                  <a:txBody>
                    <a:bodyPr/>
                    <a:lstStyle/>
                    <a:p>
                      <a:pPr algn="ctr" fontAlgn="ctr"/>
                      <a:r>
                        <a:rPr lang="fr-FR" sz="600" b="0" i="0" u="none" strike="noStrike">
                          <a:effectLst/>
                          <a:latin typeface="Arial" panose="020B0604020202020204" pitchFamily="34" charset="0"/>
                        </a:rPr>
                        <a:t>Espaces Verts / Agriculture / Forêt</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2</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Hôtellerie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0</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0%</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794969336"/>
                  </a:ext>
                </a:extLst>
              </a:tr>
              <a:tr h="167653">
                <a:tc>
                  <a:txBody>
                    <a:bodyPr/>
                    <a:lstStyle/>
                    <a:p>
                      <a:pPr algn="ctr" fontAlgn="ctr"/>
                      <a:r>
                        <a:rPr lang="fr-FR" sz="600" b="0" i="0" u="none" strike="noStrike">
                          <a:effectLst/>
                          <a:latin typeface="Arial" panose="020B0604020202020204" pitchFamily="34" charset="0"/>
                        </a:rPr>
                        <a:t>Mécanique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1000" b="0" i="0" u="none" strike="noStrike">
                          <a:effectLst/>
                          <a:latin typeface="Arial" panose="020B0604020202020204" pitchFamily="34" charset="0"/>
                        </a:rPr>
                        <a:t>1%</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fontAlgn="ctr"/>
                      <a:r>
                        <a:rPr lang="fr-FR" sz="600" b="0" i="0" u="none" strike="noStrike">
                          <a:effectLst/>
                          <a:latin typeface="Arial" panose="020B0604020202020204" pitchFamily="34" charset="0"/>
                        </a:rPr>
                        <a:t>Mécanique</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0</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fontAlgn="ctr"/>
                      <a:r>
                        <a:rPr lang="fr-FR" sz="1000" b="0" i="0" u="none" strike="noStrike">
                          <a:effectLst/>
                          <a:latin typeface="Arial" panose="020B0604020202020204" pitchFamily="34" charset="0"/>
                        </a:rPr>
                        <a:t>0%</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624725869"/>
                  </a:ext>
                </a:extLst>
              </a:tr>
              <a:tr h="234715">
                <a:tc>
                  <a:txBody>
                    <a:bodyPr/>
                    <a:lstStyle/>
                    <a:p>
                      <a:pPr algn="l" fontAlgn="b"/>
                      <a:endParaRPr lang="fr-FR" sz="700" b="0" i="0" u="none" strike="noStrike">
                        <a:effectLst/>
                        <a:latin typeface="Arial" panose="020B0604020202020204" pitchFamily="34" charset="0"/>
                      </a:endParaRPr>
                    </a:p>
                  </a:txBody>
                  <a:tcPr marL="6706" marR="6706" marT="67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400" b="1" i="1" u="none" strike="noStrike">
                          <a:effectLst/>
                          <a:latin typeface="Arial" panose="020B0604020202020204" pitchFamily="34" charset="0"/>
                        </a:rPr>
                        <a:t>139</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l" fontAlgn="b"/>
                      <a:endParaRPr lang="fr-FR" sz="700" b="0" i="0" u="none" strike="noStrike">
                        <a:effectLst/>
                        <a:latin typeface="Arial" panose="020B0604020202020204" pitchFamily="34" charset="0"/>
                      </a:endParaRPr>
                    </a:p>
                  </a:txBody>
                  <a:tcPr marL="6706" marR="6706" marT="67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700" b="0" i="0" u="none" strike="noStrike">
                          <a:effectLst/>
                          <a:latin typeface="Arial" panose="020B0604020202020204" pitchFamily="34" charset="0"/>
                        </a:rPr>
                        <a:t> </a:t>
                      </a:r>
                    </a:p>
                  </a:txBody>
                  <a:tcPr marL="6706" marR="6706" marT="67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400" b="1" i="1" u="none" strike="noStrike">
                          <a:effectLst/>
                          <a:latin typeface="Arial" panose="020B0604020202020204" pitchFamily="34" charset="0"/>
                        </a:rPr>
                        <a:t>87</a:t>
                      </a:r>
                    </a:p>
                  </a:txBody>
                  <a:tcPr marL="6706" marR="6706" marT="67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
                      <a:r>
                        <a:rPr lang="fr-FR" sz="700" b="0" i="0" u="none" strike="noStrike" dirty="0">
                          <a:effectLst/>
                          <a:latin typeface="Arial" panose="020B0604020202020204" pitchFamily="34" charset="0"/>
                        </a:rPr>
                        <a:t> </a:t>
                      </a:r>
                    </a:p>
                  </a:txBody>
                  <a:tcPr marL="6706" marR="6706" marT="67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53513480"/>
                  </a:ext>
                </a:extLst>
              </a:tr>
            </a:tbl>
          </a:graphicData>
        </a:graphic>
      </p:graphicFrame>
    </p:spTree>
    <p:extLst>
      <p:ext uri="{BB962C8B-B14F-4D97-AF65-F5344CB8AC3E}">
        <p14:creationId xmlns:p14="http://schemas.microsoft.com/office/powerpoint/2010/main" val="302235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5D73C91-79B7-49BE-9136-7633CA553489}"/>
              </a:ext>
            </a:extLst>
          </p:cNvPr>
          <p:cNvSpPr>
            <a:spLocks noGrp="1"/>
          </p:cNvSpPr>
          <p:nvPr>
            <p:ph type="body" sz="quarter" idx="13"/>
          </p:nvPr>
        </p:nvSpPr>
        <p:spPr>
          <a:xfrm>
            <a:off x="395254" y="807145"/>
            <a:ext cx="8352929" cy="242951"/>
          </a:xfrm>
        </p:spPr>
        <p:txBody>
          <a:bodyPr/>
          <a:lstStyle/>
          <a:p>
            <a:r>
              <a:rPr lang="fr-FR" altLang="fr-FR" sz="1600" dirty="0">
                <a:solidFill>
                  <a:srgbClr val="842E57"/>
                </a:solidFill>
              </a:rPr>
              <a:t>L’EPIDE s’appuie sur des partenaires dans chaque champ de l’offre de service</a:t>
            </a:r>
          </a:p>
          <a:p>
            <a:endParaRPr lang="fr-FR" dirty="0"/>
          </a:p>
        </p:txBody>
      </p:sp>
      <p:sp>
        <p:nvSpPr>
          <p:cNvPr id="3" name="Espace réservé du texte 2">
            <a:extLst>
              <a:ext uri="{FF2B5EF4-FFF2-40B4-BE49-F238E27FC236}">
                <a16:creationId xmlns:a16="http://schemas.microsoft.com/office/drawing/2014/main" id="{0922E9AC-A21B-45F0-A6D2-A442943099B7}"/>
              </a:ext>
            </a:extLst>
          </p:cNvPr>
          <p:cNvSpPr>
            <a:spLocks noGrp="1"/>
          </p:cNvSpPr>
          <p:nvPr>
            <p:ph type="body" sz="quarter" idx="14"/>
          </p:nvPr>
        </p:nvSpPr>
        <p:spPr>
          <a:xfrm>
            <a:off x="395255" y="1172103"/>
            <a:ext cx="4176746" cy="3415871"/>
          </a:xfrm>
        </p:spPr>
        <p:txBody>
          <a:bodyPr/>
          <a:lstStyle/>
          <a:p>
            <a:pPr marL="460375" indent="77788" defTabSz="720000">
              <a:lnSpc>
                <a:spcPct val="150000"/>
              </a:lnSpc>
              <a:buClr>
                <a:srgbClr val="E7501E"/>
              </a:buClr>
              <a:buFont typeface="Wingdings" panose="05000000000000000000" pitchFamily="2" charset="2"/>
              <a:buChar char="v"/>
              <a:defRPr/>
            </a:pPr>
            <a:r>
              <a:rPr lang="fr-FR" altLang="fr-FR" dirty="0">
                <a:solidFill>
                  <a:schemeClr val="dk1"/>
                </a:solidFill>
              </a:rPr>
              <a:t> Favoriser le recrutement des jeunes </a:t>
            </a:r>
          </a:p>
          <a:p>
            <a:pPr marL="460375" indent="77788" defTabSz="720000">
              <a:lnSpc>
                <a:spcPct val="150000"/>
              </a:lnSpc>
              <a:buClr>
                <a:srgbClr val="E7501E"/>
              </a:buClr>
              <a:buFont typeface="Wingdings" panose="05000000000000000000" pitchFamily="2" charset="2"/>
              <a:buChar char="v"/>
              <a:defRPr/>
            </a:pPr>
            <a:r>
              <a:rPr lang="fr-FR" altLang="fr-FR" dirty="0">
                <a:solidFill>
                  <a:schemeClr val="dk1"/>
                </a:solidFill>
              </a:rPr>
              <a:t> Permettre l’accès à un emploi</a:t>
            </a:r>
          </a:p>
          <a:p>
            <a:pPr marL="460375" indent="77788" defTabSz="720000">
              <a:lnSpc>
                <a:spcPct val="150000"/>
              </a:lnSpc>
              <a:buClr>
                <a:srgbClr val="E7501E"/>
              </a:buClr>
              <a:buFont typeface="Wingdings" panose="05000000000000000000" pitchFamily="2" charset="2"/>
              <a:buChar char="v"/>
              <a:defRPr/>
            </a:pPr>
            <a:r>
              <a:rPr lang="fr-FR" altLang="fr-FR" dirty="0">
                <a:solidFill>
                  <a:schemeClr val="dk1"/>
                </a:solidFill>
              </a:rPr>
              <a:t> Offrir des opportunités de stages</a:t>
            </a:r>
          </a:p>
          <a:p>
            <a:pPr marL="460375" indent="77788" defTabSz="720000">
              <a:lnSpc>
                <a:spcPct val="150000"/>
              </a:lnSpc>
              <a:buClr>
                <a:srgbClr val="E7501E"/>
              </a:buClr>
              <a:buFont typeface="Wingdings" panose="05000000000000000000" pitchFamily="2" charset="2"/>
              <a:buChar char="v"/>
              <a:defRPr/>
            </a:pPr>
            <a:r>
              <a:rPr lang="fr-FR" altLang="fr-FR" dirty="0">
                <a:solidFill>
                  <a:schemeClr val="dk1"/>
                </a:solidFill>
              </a:rPr>
              <a:t> Favoriser la découverte des métiers</a:t>
            </a:r>
          </a:p>
          <a:p>
            <a:pPr marL="460375" indent="77788" defTabSz="720000">
              <a:lnSpc>
                <a:spcPct val="150000"/>
              </a:lnSpc>
              <a:buClr>
                <a:srgbClr val="E7501E"/>
              </a:buClr>
              <a:buFont typeface="Wingdings" panose="05000000000000000000" pitchFamily="2" charset="2"/>
              <a:buChar char="v"/>
              <a:defRPr/>
            </a:pPr>
            <a:r>
              <a:rPr lang="fr-FR" altLang="fr-FR" dirty="0">
                <a:solidFill>
                  <a:schemeClr val="dk1"/>
                </a:solidFill>
              </a:rPr>
              <a:t> Faciliter l’accès en formation qualifiante</a:t>
            </a:r>
          </a:p>
          <a:p>
            <a:pPr marL="460375" indent="77788" defTabSz="720000">
              <a:lnSpc>
                <a:spcPct val="150000"/>
              </a:lnSpc>
              <a:buClr>
                <a:srgbClr val="E7501E"/>
              </a:buClr>
              <a:buFont typeface="Wingdings" panose="05000000000000000000" pitchFamily="2" charset="2"/>
              <a:buChar char="v"/>
              <a:defRPr/>
            </a:pPr>
            <a:r>
              <a:rPr lang="fr-FR" altLang="fr-FR" dirty="0">
                <a:solidFill>
                  <a:schemeClr val="dk1"/>
                </a:solidFill>
              </a:rPr>
              <a:t> Soutenir l’organisation d’actions citoyennes </a:t>
            </a:r>
          </a:p>
          <a:p>
            <a:pPr marL="460375" indent="77788" defTabSz="720000">
              <a:lnSpc>
                <a:spcPct val="150000"/>
              </a:lnSpc>
              <a:buClr>
                <a:srgbClr val="E7501E"/>
              </a:buClr>
              <a:buFont typeface="Wingdings" panose="05000000000000000000" pitchFamily="2" charset="2"/>
              <a:buChar char="v"/>
              <a:defRPr/>
            </a:pPr>
            <a:r>
              <a:rPr lang="fr-FR" altLang="fr-FR" dirty="0">
                <a:solidFill>
                  <a:schemeClr val="dk1"/>
                </a:solidFill>
              </a:rPr>
              <a:t> Proposer une prise en charge sociale, </a:t>
            </a:r>
          </a:p>
          <a:p>
            <a:pPr marL="460375" defTabSz="720000">
              <a:lnSpc>
                <a:spcPct val="150000"/>
              </a:lnSpc>
              <a:buClr>
                <a:srgbClr val="863765"/>
              </a:buClr>
              <a:defRPr/>
            </a:pPr>
            <a:r>
              <a:rPr lang="fr-FR" altLang="fr-FR" dirty="0">
                <a:solidFill>
                  <a:schemeClr val="dk1"/>
                </a:solidFill>
              </a:rPr>
              <a:t>    sanitaire ou psychologique</a:t>
            </a:r>
          </a:p>
          <a:p>
            <a:pPr marL="746125" indent="-285750" defTabSz="720000">
              <a:lnSpc>
                <a:spcPct val="150000"/>
              </a:lnSpc>
              <a:buClr>
                <a:srgbClr val="E7501E"/>
              </a:buClr>
              <a:buFont typeface="Wingdings" panose="05000000000000000000" pitchFamily="2" charset="2"/>
              <a:buChar char="v"/>
              <a:defRPr/>
            </a:pPr>
            <a:r>
              <a:rPr lang="fr-FR" altLang="fr-FR" dirty="0">
                <a:solidFill>
                  <a:schemeClr val="dk1"/>
                </a:solidFill>
              </a:rPr>
              <a:t>etc.</a:t>
            </a:r>
          </a:p>
          <a:p>
            <a:endParaRPr lang="fr-FR" dirty="0"/>
          </a:p>
        </p:txBody>
      </p:sp>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pPr/>
              <a:t>8</a:t>
            </a:fld>
            <a:endParaRPr lang="fr-FR" dirty="0"/>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pPr/>
              <a:t>08/03/2021</a:t>
            </a:fld>
            <a:endParaRPr lang="fr-FR" cap="all" dirty="0"/>
          </a:p>
        </p:txBody>
      </p:sp>
      <p:sp>
        <p:nvSpPr>
          <p:cNvPr id="6" name="Espace réservé du pied de page 5">
            <a:extLst>
              <a:ext uri="{FF2B5EF4-FFF2-40B4-BE49-F238E27FC236}">
                <a16:creationId xmlns:a16="http://schemas.microsoft.com/office/drawing/2014/main" id="{BB9E0234-B5CA-40F4-8ADA-DCA77183500C}"/>
              </a:ext>
            </a:extLst>
          </p:cNvPr>
          <p:cNvSpPr>
            <a:spLocks noGrp="1"/>
          </p:cNvSpPr>
          <p:nvPr>
            <p:ph type="ftr" sz="quarter" idx="3"/>
          </p:nvPr>
        </p:nvSpPr>
        <p:spPr/>
        <p:txBody>
          <a:bodyPr/>
          <a:lstStyle/>
          <a:p>
            <a:pPr algn="l"/>
            <a:r>
              <a:rPr lang="fr-FR" dirty="0"/>
              <a:t>Centre de Montry</a:t>
            </a: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395255" y="303907"/>
            <a:ext cx="8117470" cy="409261"/>
          </a:xfrm>
        </p:spPr>
        <p:txBody>
          <a:bodyPr/>
          <a:lstStyle/>
          <a:p>
            <a:r>
              <a:rPr lang="fr-FR" dirty="0">
                <a:latin typeface="Calibri" panose="020F0502020204030204" pitchFamily="34" charset="0"/>
                <a:cs typeface="Arial" panose="020B0604020202020204" pitchFamily="34" charset="0"/>
              </a:rPr>
              <a:t>Notre force : des partenaires engagés</a:t>
            </a:r>
            <a:endParaRPr lang="fr-FR" dirty="0"/>
          </a:p>
        </p:txBody>
      </p:sp>
      <p:grpSp>
        <p:nvGrpSpPr>
          <p:cNvPr id="28" name="Groupe 27">
            <a:extLst>
              <a:ext uri="{FF2B5EF4-FFF2-40B4-BE49-F238E27FC236}">
                <a16:creationId xmlns:a16="http://schemas.microsoft.com/office/drawing/2014/main" id="{0C1C7F23-7506-4748-A5D0-C67732CB3910}"/>
              </a:ext>
            </a:extLst>
          </p:cNvPr>
          <p:cNvGrpSpPr>
            <a:grpSpLocks noChangeAspect="1"/>
          </p:cNvGrpSpPr>
          <p:nvPr/>
        </p:nvGrpSpPr>
        <p:grpSpPr>
          <a:xfrm>
            <a:off x="5220072" y="1167597"/>
            <a:ext cx="3108794" cy="3554900"/>
            <a:chOff x="0" y="0"/>
            <a:chExt cx="3960495" cy="4528820"/>
          </a:xfrm>
        </p:grpSpPr>
        <p:pic>
          <p:nvPicPr>
            <p:cNvPr id="29" name="Image 28">
              <a:extLst>
                <a:ext uri="{FF2B5EF4-FFF2-40B4-BE49-F238E27FC236}">
                  <a16:creationId xmlns:a16="http://schemas.microsoft.com/office/drawing/2014/main" id="{ECF3BD80-88A3-4EA4-85CF-9E35A21565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 y="3867150"/>
              <a:ext cx="882650" cy="66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29">
              <a:extLst>
                <a:ext uri="{FF2B5EF4-FFF2-40B4-BE49-F238E27FC236}">
                  <a16:creationId xmlns:a16="http://schemas.microsoft.com/office/drawing/2014/main" id="{36E713C3-E95D-4BCB-8BB5-4F2F53BEE3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2762250"/>
              <a:ext cx="815975"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0">
              <a:extLst>
                <a:ext uri="{FF2B5EF4-FFF2-40B4-BE49-F238E27FC236}">
                  <a16:creationId xmlns:a16="http://schemas.microsoft.com/office/drawing/2014/main" id="{6A892F1D-EC7E-45A2-94D8-640D124E39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 y="647700"/>
              <a:ext cx="98869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31">
              <a:extLst>
                <a:ext uri="{FF2B5EF4-FFF2-40B4-BE49-F238E27FC236}">
                  <a16:creationId xmlns:a16="http://schemas.microsoft.com/office/drawing/2014/main" id="{E72E99BB-A587-4EFD-BD22-EF4384844A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886200"/>
              <a:ext cx="81724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 32">
              <a:extLst>
                <a:ext uri="{FF2B5EF4-FFF2-40B4-BE49-F238E27FC236}">
                  <a16:creationId xmlns:a16="http://schemas.microsoft.com/office/drawing/2014/main" id="{42D4BEA5-345A-48E2-BFBF-F01A4EF5C6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5625" y="3362325"/>
              <a:ext cx="658495"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 33">
              <a:extLst>
                <a:ext uri="{FF2B5EF4-FFF2-40B4-BE49-F238E27FC236}">
                  <a16:creationId xmlns:a16="http://schemas.microsoft.com/office/drawing/2014/main" id="{E25B750B-F466-43BD-8596-248DC280FF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85925" y="2105025"/>
              <a:ext cx="75057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34">
              <a:extLst>
                <a:ext uri="{FF2B5EF4-FFF2-40B4-BE49-F238E27FC236}">
                  <a16:creationId xmlns:a16="http://schemas.microsoft.com/office/drawing/2014/main" id="{89976253-0205-48D9-B619-D0F773DAEC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85925" y="1371600"/>
              <a:ext cx="7905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 35">
              <a:extLst>
                <a:ext uri="{FF2B5EF4-FFF2-40B4-BE49-F238E27FC236}">
                  <a16:creationId xmlns:a16="http://schemas.microsoft.com/office/drawing/2014/main" id="{97DDFF12-0248-4175-A73C-08B90C76DEB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19050"/>
              <a:ext cx="690245" cy="5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 36">
              <a:extLst>
                <a:ext uri="{FF2B5EF4-FFF2-40B4-BE49-F238E27FC236}">
                  <a16:creationId xmlns:a16="http://schemas.microsoft.com/office/drawing/2014/main" id="{C09AFCBB-34BB-4839-9765-E3510394435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19425" y="2057400"/>
              <a:ext cx="788670" cy="59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 37">
              <a:extLst>
                <a:ext uri="{FF2B5EF4-FFF2-40B4-BE49-F238E27FC236}">
                  <a16:creationId xmlns:a16="http://schemas.microsoft.com/office/drawing/2014/main" id="{319CB936-9974-43DA-B0C0-CD729E8D756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47650" y="0"/>
              <a:ext cx="6508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 38">
              <a:extLst>
                <a:ext uri="{FF2B5EF4-FFF2-40B4-BE49-F238E27FC236}">
                  <a16:creationId xmlns:a16="http://schemas.microsoft.com/office/drawing/2014/main" id="{E8E4AA63-7398-459C-B4E5-F3CAF1A456E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609600"/>
              <a:ext cx="839470"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 39">
              <a:extLst>
                <a:ext uri="{FF2B5EF4-FFF2-40B4-BE49-F238E27FC236}">
                  <a16:creationId xmlns:a16="http://schemas.microsoft.com/office/drawing/2014/main" id="{7B2235DE-4871-4AAF-AC05-E2809D6A596A}"/>
                </a:ext>
              </a:extLst>
            </p:cNvPr>
            <p:cNvPicPr>
              <a:picLocks noChangeAspect="1"/>
            </p:cNvPicPr>
            <p:nvPr/>
          </p:nvPicPr>
          <p:blipFill>
            <a:blip r:embed="rId13">
              <a:extLst>
                <a:ext uri="{28A0092B-C50C-407E-A947-70E740481C1C}">
                  <a14:useLocalDpi xmlns:a14="http://schemas.microsoft.com/office/drawing/2010/main" val="0"/>
                </a:ext>
              </a:extLst>
            </a:blip>
            <a:srcRect l="26389" t="13141" r="27254" b="37411"/>
            <a:stretch>
              <a:fillRect/>
            </a:stretch>
          </p:blipFill>
          <p:spPr bwMode="auto">
            <a:xfrm>
              <a:off x="247650" y="2057400"/>
              <a:ext cx="741045" cy="59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 40">
              <a:extLst>
                <a:ext uri="{FF2B5EF4-FFF2-40B4-BE49-F238E27FC236}">
                  <a16:creationId xmlns:a16="http://schemas.microsoft.com/office/drawing/2014/main" id="{B7929A13-B834-4343-9770-72A0D0D6FEE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1450" y="1362075"/>
              <a:ext cx="985520" cy="58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 41">
              <a:extLst>
                <a:ext uri="{FF2B5EF4-FFF2-40B4-BE49-F238E27FC236}">
                  <a16:creationId xmlns:a16="http://schemas.microsoft.com/office/drawing/2014/main" id="{5070E5F3-70F2-4D56-8943-245722E6BB9C}"/>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95450" y="2790825"/>
              <a:ext cx="633095"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 42">
              <a:extLst>
                <a:ext uri="{FF2B5EF4-FFF2-40B4-BE49-F238E27FC236}">
                  <a16:creationId xmlns:a16="http://schemas.microsoft.com/office/drawing/2014/main" id="{B55BE46C-A7C0-44A1-A29C-AACAE3E2560E}"/>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5275" y="2733675"/>
              <a:ext cx="601345" cy="60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Image 43">
              <a:extLst>
                <a:ext uri="{FF2B5EF4-FFF2-40B4-BE49-F238E27FC236}">
                  <a16:creationId xmlns:a16="http://schemas.microsoft.com/office/drawing/2014/main" id="{47DE7447-D0D5-42BB-A27A-295B65BBC1CC}"/>
                </a:ext>
              </a:extLst>
            </p:cNvPr>
            <p:cNvPicPr>
              <a:picLocks noChangeAspect="1"/>
            </p:cNvPicPr>
            <p:nvPr/>
          </p:nvPicPr>
          <p:blipFill>
            <a:blip r:embed="rId17">
              <a:extLst>
                <a:ext uri="{28A0092B-C50C-407E-A947-70E740481C1C}">
                  <a14:useLocalDpi xmlns:a14="http://schemas.microsoft.com/office/drawing/2010/main" val="0"/>
                </a:ext>
              </a:extLst>
            </a:blip>
            <a:srcRect l="22005" r="24319" b="10185"/>
            <a:stretch>
              <a:fillRect/>
            </a:stretch>
          </p:blipFill>
          <p:spPr bwMode="auto">
            <a:xfrm>
              <a:off x="3028950" y="685800"/>
              <a:ext cx="699770" cy="5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 44">
              <a:extLst>
                <a:ext uri="{FF2B5EF4-FFF2-40B4-BE49-F238E27FC236}">
                  <a16:creationId xmlns:a16="http://schemas.microsoft.com/office/drawing/2014/main" id="{9E25E8CC-8FEC-4A25-A16C-4557B30F219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81325" y="1323975"/>
              <a:ext cx="829945" cy="62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 45">
              <a:extLst>
                <a:ext uri="{FF2B5EF4-FFF2-40B4-BE49-F238E27FC236}">
                  <a16:creationId xmlns:a16="http://schemas.microsoft.com/office/drawing/2014/main" id="{57174DDF-98A4-43F5-AEE7-3F12CCB96A88}"/>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3448050"/>
              <a:ext cx="1223645" cy="33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6">
              <a:extLst>
                <a:ext uri="{FF2B5EF4-FFF2-40B4-BE49-F238E27FC236}">
                  <a16:creationId xmlns:a16="http://schemas.microsoft.com/office/drawing/2014/main" id="{CF23217A-3430-4176-8DC9-787341F0B9A1}"/>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666875" y="3495675"/>
              <a:ext cx="69659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 47">
              <a:extLst>
                <a:ext uri="{FF2B5EF4-FFF2-40B4-BE49-F238E27FC236}">
                  <a16:creationId xmlns:a16="http://schemas.microsoft.com/office/drawing/2014/main" id="{F9BC2C8A-F6FF-45CB-AE76-E98C63CD07D5}"/>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638425" y="4000500"/>
              <a:ext cx="132207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descr="Une image contenant texte, clipart&#10;&#10;Description générée automatiquement">
            <a:extLst>
              <a:ext uri="{FF2B5EF4-FFF2-40B4-BE49-F238E27FC236}">
                <a16:creationId xmlns:a16="http://schemas.microsoft.com/office/drawing/2014/main" id="{4AC20867-BE1E-485C-B269-C60AE1193B44}"/>
              </a:ext>
            </a:extLst>
          </p:cNvPr>
          <p:cNvPicPr>
            <a:picLocks noChangeAspect="1"/>
          </p:cNvPicPr>
          <p:nvPr/>
        </p:nvPicPr>
        <p:blipFill>
          <a:blip r:embed="rId22"/>
          <a:stretch>
            <a:fillRect/>
          </a:stretch>
        </p:blipFill>
        <p:spPr>
          <a:xfrm>
            <a:off x="7265828" y="1238000"/>
            <a:ext cx="1212925" cy="345727"/>
          </a:xfrm>
          <a:prstGeom prst="rect">
            <a:avLst/>
          </a:prstGeom>
        </p:spPr>
      </p:pic>
    </p:spTree>
    <p:extLst>
      <p:ext uri="{BB962C8B-B14F-4D97-AF65-F5344CB8AC3E}">
        <p14:creationId xmlns:p14="http://schemas.microsoft.com/office/powerpoint/2010/main" val="320306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1">
            <a:extLst>
              <a:ext uri="{FF2B5EF4-FFF2-40B4-BE49-F238E27FC236}">
                <a16:creationId xmlns:a16="http://schemas.microsoft.com/office/drawing/2014/main" id="{D25BA03A-50A9-4439-8BEF-55A5C38AF9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728" y="444979"/>
            <a:ext cx="4481017" cy="436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a:extLst>
              <a:ext uri="{FF2B5EF4-FFF2-40B4-BE49-F238E27FC236}">
                <a16:creationId xmlns:a16="http://schemas.microsoft.com/office/drawing/2014/main" id="{0922E9AC-A21B-45F0-A6D2-A442943099B7}"/>
              </a:ext>
            </a:extLst>
          </p:cNvPr>
          <p:cNvSpPr>
            <a:spLocks noGrp="1"/>
          </p:cNvSpPr>
          <p:nvPr>
            <p:ph type="body" sz="quarter" idx="14"/>
          </p:nvPr>
        </p:nvSpPr>
        <p:spPr>
          <a:xfrm>
            <a:off x="395255" y="1203598"/>
            <a:ext cx="3384122" cy="2880320"/>
          </a:xfrm>
        </p:spPr>
        <p:txBody>
          <a:bodyPr/>
          <a:lstStyle/>
          <a:p>
            <a:pPr>
              <a:spcBef>
                <a:spcPts val="600"/>
              </a:spcBef>
              <a:buClr>
                <a:srgbClr val="E95C30"/>
              </a:buClr>
              <a:buFont typeface="Wingdings" panose="05000000000000000000" pitchFamily="2" charset="2"/>
              <a:buChar char="v"/>
              <a:defRPr/>
            </a:pPr>
            <a:r>
              <a:rPr lang="fr-FR" altLang="fr-FR" dirty="0"/>
              <a:t>16 ans d’expérience : création en août 2005</a:t>
            </a:r>
          </a:p>
          <a:p>
            <a:pPr>
              <a:spcBef>
                <a:spcPts val="600"/>
              </a:spcBef>
              <a:buClr>
                <a:srgbClr val="E95C30"/>
              </a:buClr>
              <a:buFont typeface="Wingdings" panose="05000000000000000000" pitchFamily="2" charset="2"/>
              <a:buChar char="v"/>
              <a:defRPr/>
            </a:pPr>
            <a:r>
              <a:rPr lang="fr-FR" altLang="fr-FR" dirty="0"/>
              <a:t>2805 places : + 35% par rapport à 2015</a:t>
            </a:r>
          </a:p>
          <a:p>
            <a:pPr>
              <a:spcBef>
                <a:spcPts val="600"/>
              </a:spcBef>
              <a:buClr>
                <a:srgbClr val="E95C30"/>
              </a:buClr>
              <a:buFont typeface="Wingdings" panose="05000000000000000000" pitchFamily="2" charset="2"/>
              <a:buChar char="v"/>
              <a:defRPr/>
            </a:pPr>
            <a:r>
              <a:rPr lang="fr-FR" altLang="fr-FR" dirty="0"/>
              <a:t>19 centres EPIDE en 2020. L’ouverture d’un vingtième prévue à Alès en 2021</a:t>
            </a:r>
            <a:endParaRPr lang="fr-FR" altLang="fr-FR" sz="1100" dirty="0"/>
          </a:p>
          <a:p>
            <a:pPr>
              <a:spcBef>
                <a:spcPts val="600"/>
              </a:spcBef>
              <a:buClr>
                <a:srgbClr val="E95C30"/>
              </a:buClr>
              <a:buFont typeface="Wingdings" panose="05000000000000000000" pitchFamily="2" charset="2"/>
              <a:buChar char="v"/>
              <a:defRPr/>
            </a:pPr>
            <a:r>
              <a:rPr lang="fr-FR" altLang="fr-FR" dirty="0"/>
              <a:t>3 200 volontaires de 18 à 25 ans admis en 2019, dont plus d’un 1/4 de femmes</a:t>
            </a:r>
          </a:p>
          <a:p>
            <a:pPr>
              <a:spcBef>
                <a:spcPts val="600"/>
              </a:spcBef>
              <a:buClr>
                <a:srgbClr val="E95C30"/>
              </a:buClr>
              <a:buFont typeface="Wingdings" panose="05000000000000000000" pitchFamily="2" charset="2"/>
              <a:buChar char="v"/>
              <a:defRPr/>
            </a:pPr>
            <a:r>
              <a:rPr lang="fr-FR" altLang="fr-FR" dirty="0"/>
              <a:t>Près de 1 100 agents</a:t>
            </a:r>
          </a:p>
          <a:p>
            <a:endParaRPr lang="fr-FR" dirty="0"/>
          </a:p>
        </p:txBody>
      </p:sp>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pPr/>
              <a:t>9</a:t>
            </a:fld>
            <a:endParaRPr lang="fr-FR" dirty="0"/>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pPr/>
              <a:t>08/03/2021</a:t>
            </a:fld>
            <a:endParaRPr lang="fr-FR" cap="all" dirty="0"/>
          </a:p>
        </p:txBody>
      </p:sp>
      <p:sp>
        <p:nvSpPr>
          <p:cNvPr id="6" name="Espace réservé du pied de page 5">
            <a:extLst>
              <a:ext uri="{FF2B5EF4-FFF2-40B4-BE49-F238E27FC236}">
                <a16:creationId xmlns:a16="http://schemas.microsoft.com/office/drawing/2014/main" id="{BB9E0234-B5CA-40F4-8ADA-DCA77183500C}"/>
              </a:ext>
            </a:extLst>
          </p:cNvPr>
          <p:cNvSpPr>
            <a:spLocks noGrp="1"/>
          </p:cNvSpPr>
          <p:nvPr>
            <p:ph type="ftr" sz="quarter" idx="3"/>
          </p:nvPr>
        </p:nvSpPr>
        <p:spPr/>
        <p:txBody>
          <a:bodyPr/>
          <a:lstStyle/>
          <a:p>
            <a:pPr algn="l"/>
            <a:r>
              <a:rPr lang="fr-FR" dirty="0"/>
              <a:t>Centre de Montry</a:t>
            </a: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p:txBody>
          <a:bodyPr/>
          <a:lstStyle/>
          <a:p>
            <a:r>
              <a:rPr lang="fr-FR" altLang="fr-FR" dirty="0">
                <a:solidFill>
                  <a:srgbClr val="863765"/>
                </a:solidFill>
                <a:latin typeface="Calibri" panose="020F0502020204030204" pitchFamily="34" charset="0"/>
              </a:rPr>
              <a:t>Un établissement en développement</a:t>
            </a:r>
          </a:p>
          <a:p>
            <a:endParaRPr lang="fr-FR" dirty="0"/>
          </a:p>
        </p:txBody>
      </p:sp>
      <p:sp>
        <p:nvSpPr>
          <p:cNvPr id="2" name="ZoneTexte 1">
            <a:extLst>
              <a:ext uri="{FF2B5EF4-FFF2-40B4-BE49-F238E27FC236}">
                <a16:creationId xmlns:a16="http://schemas.microsoft.com/office/drawing/2014/main" id="{FE47C9A0-852A-4658-B167-38EB934DDB75}"/>
              </a:ext>
            </a:extLst>
          </p:cNvPr>
          <p:cNvSpPr txBox="1"/>
          <p:nvPr/>
        </p:nvSpPr>
        <p:spPr>
          <a:xfrm>
            <a:off x="2267744" y="3587318"/>
            <a:ext cx="2088232" cy="830997"/>
          </a:xfrm>
          <a:prstGeom prst="rect">
            <a:avLst/>
          </a:prstGeom>
          <a:noFill/>
        </p:spPr>
        <p:txBody>
          <a:bodyPr wrap="square" rtlCol="0">
            <a:spAutoFit/>
          </a:bodyPr>
          <a:lstStyle/>
          <a:p>
            <a:r>
              <a:rPr lang="fr-FR" sz="1200" dirty="0"/>
              <a:t>Contact recrutement/infos:</a:t>
            </a:r>
          </a:p>
          <a:p>
            <a:r>
              <a:rPr lang="fr-FR" sz="1200" dirty="0"/>
              <a:t>M. Renaud MASSON</a:t>
            </a:r>
          </a:p>
          <a:p>
            <a:r>
              <a:rPr lang="fr-FR" sz="1200" dirty="0">
                <a:hlinkClick r:id="rId3"/>
              </a:rPr>
              <a:t>renaud.masson@epide.fr</a:t>
            </a:r>
            <a:endParaRPr lang="fr-FR" sz="1200" dirty="0"/>
          </a:p>
          <a:p>
            <a:r>
              <a:rPr lang="fr-FR" sz="1200" dirty="0"/>
              <a:t>06.85.28.04.31</a:t>
            </a:r>
          </a:p>
        </p:txBody>
      </p:sp>
      <p:pic>
        <p:nvPicPr>
          <p:cNvPr id="10" name="Image 9" descr="Une image contenant dessin au trait, graphiques vectoriels&#10;&#10;Description générée automatiquement">
            <a:extLst>
              <a:ext uri="{FF2B5EF4-FFF2-40B4-BE49-F238E27FC236}">
                <a16:creationId xmlns:a16="http://schemas.microsoft.com/office/drawing/2014/main" id="{8237A327-AEF1-4594-95FB-B55CBAB03744}"/>
              </a:ext>
            </a:extLst>
          </p:cNvPr>
          <p:cNvPicPr>
            <a:picLocks noChangeAspect="1"/>
          </p:cNvPicPr>
          <p:nvPr/>
        </p:nvPicPr>
        <p:blipFill>
          <a:blip r:embed="rId4"/>
          <a:stretch>
            <a:fillRect/>
          </a:stretch>
        </p:blipFill>
        <p:spPr>
          <a:xfrm>
            <a:off x="721780" y="3481604"/>
            <a:ext cx="1472350" cy="1042424"/>
          </a:xfrm>
          <a:prstGeom prst="rect">
            <a:avLst/>
          </a:prstGeom>
        </p:spPr>
      </p:pic>
    </p:spTree>
    <p:extLst>
      <p:ext uri="{BB962C8B-B14F-4D97-AF65-F5344CB8AC3E}">
        <p14:creationId xmlns:p14="http://schemas.microsoft.com/office/powerpoint/2010/main" val="2423765557"/>
      </p:ext>
    </p:extLst>
  </p:cSld>
  <p:clrMapOvr>
    <a:masterClrMapping/>
  </p:clrMapOvr>
</p:sld>
</file>

<file path=ppt/theme/theme1.xml><?xml version="1.0" encoding="utf-8"?>
<a:theme xmlns:a="http://schemas.openxmlformats.org/drawingml/2006/main" name="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TEMPLATE_EPIDE 16-9</Template>
  <TotalTime>2300</TotalTime>
  <Words>1509</Words>
  <Application>Microsoft Office PowerPoint</Application>
  <PresentationFormat>Affichage à l'écran (16:9)</PresentationFormat>
  <Paragraphs>448</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Trade Gothic LT Std Bold</vt:lpstr>
      <vt:lpstr>Trade Gothic LT Std Light</vt:lpstr>
      <vt:lpstr>Wingdings</vt:lpstr>
      <vt:lpstr>TEMPLATE_DARES 16-9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DUTHUIT Magalie</dc:creator>
  <cp:lastModifiedBy>Faïssa Moustapha</cp:lastModifiedBy>
  <cp:revision>136</cp:revision>
  <dcterms:created xsi:type="dcterms:W3CDTF">2020-06-05T08:34:07Z</dcterms:created>
  <dcterms:modified xsi:type="dcterms:W3CDTF">2021-03-08T16:04:36Z</dcterms:modified>
</cp:coreProperties>
</file>