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370" r:id="rId3"/>
    <p:sldId id="394" r:id="rId4"/>
    <p:sldId id="371" r:id="rId5"/>
    <p:sldId id="373" r:id="rId6"/>
    <p:sldId id="369" r:id="rId7"/>
    <p:sldId id="385" r:id="rId8"/>
    <p:sldId id="393" r:id="rId9"/>
    <p:sldId id="38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6A0"/>
    <a:srgbClr val="B3204C"/>
    <a:srgbClr val="1B5CAC"/>
    <a:srgbClr val="2662AC"/>
    <a:srgbClr val="6192C5"/>
    <a:srgbClr val="003D7C"/>
    <a:srgbClr val="DA0719"/>
    <a:srgbClr val="FF4548"/>
    <a:srgbClr val="ECECEC"/>
    <a:srgbClr val="0E7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3A826-AD1D-4D7F-AE12-545820488C32}" v="1" dt="2024-01-15T13:39:31.779"/>
    <p1510:client id="{7A2D8D11-E48C-4C49-A046-B7DF9C45262A}" v="1" dt="2024-01-16T15:00:5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0E0C754-0DFA-D34E-A454-95759056EC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8B7E23-380F-5443-A46B-D63BB122D8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90732-3CF1-A846-88D3-A67E35B2A7C7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A4D3BA-A77B-1A44-9DF3-125AE04A8B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5C64DF-E0C0-BE46-B5C4-E3A7DE4554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0BB3-BEC6-7249-A34F-160990CEC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53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A799A-711C-4364-9AE7-F8B2B8AC888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37688-7020-496A-AD16-14AB1F5A5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6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u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1440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latin typeface="Pole Emploi PRO" panose="02000503040000020004" pitchFamily="50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960000"/>
            <a:ext cx="5314950" cy="1655762"/>
          </a:xfrm>
        </p:spPr>
        <p:txBody>
          <a:bodyPr/>
          <a:lstStyle>
            <a:lvl1pPr marL="0" indent="0" algn="l">
              <a:buNone/>
              <a:defRPr sz="2400" b="1">
                <a:latin typeface="Pole Emploi PRO" panose="0200050304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77533" y="800139"/>
            <a:ext cx="5616000" cy="561600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5507AEDD-8CA8-1049-A596-898E3E0C24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629" y="828187"/>
            <a:ext cx="5544000" cy="55440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/>
            </a:lvl1pPr>
          </a:lstStyle>
          <a:p>
            <a:endParaRPr lang="fr-FR"/>
          </a:p>
          <a:p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D47407C-19B9-7D43-8149-9C418E1574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7" y="197036"/>
            <a:ext cx="2694054" cy="8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et Focus Versio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C4BFB60-577D-6545-8C65-CE00BCDAC713}"/>
              </a:ext>
            </a:extLst>
          </p:cNvPr>
          <p:cNvSpPr/>
          <p:nvPr userDrawn="1"/>
        </p:nvSpPr>
        <p:spPr>
          <a:xfrm>
            <a:off x="0" y="3429000"/>
            <a:ext cx="12192000" cy="3429001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10639"/>
            <a:ext cx="5501036" cy="1123289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33AF95C0-C400-184B-8B6C-4FBAE334CF53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6C8A843-8912-C243-B5E8-6D76AD99DE8A}"/>
              </a:ext>
            </a:extLst>
          </p:cNvPr>
          <p:cNvGrpSpPr>
            <a:grpSpLocks noChangeAspect="1"/>
          </p:cNvGrpSpPr>
          <p:nvPr userDrawn="1"/>
        </p:nvGrpSpPr>
        <p:grpSpPr>
          <a:xfrm flipH="1">
            <a:off x="7290032" y="-7031048"/>
            <a:ext cx="13938949" cy="13212755"/>
            <a:chOff x="-4934542" y="-9517078"/>
            <a:chExt cx="17710972" cy="16788264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614B2499-4A4A-1145-9D2B-9C51E8121C5D}"/>
                </a:ext>
              </a:extLst>
            </p:cNvPr>
            <p:cNvSpPr/>
            <p:nvPr userDrawn="1"/>
          </p:nvSpPr>
          <p:spPr>
            <a:xfrm rot="4492608">
              <a:off x="-4934542" y="-9517078"/>
              <a:ext cx="16788264" cy="16788264"/>
            </a:xfrm>
            <a:prstGeom prst="arc">
              <a:avLst/>
            </a:prstGeom>
            <a:ln w="825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8AA61A9-E132-094A-B651-87DF4259F086}"/>
                </a:ext>
              </a:extLst>
            </p:cNvPr>
            <p:cNvSpPr/>
            <p:nvPr userDrawn="1"/>
          </p:nvSpPr>
          <p:spPr>
            <a:xfrm rot="21023656">
              <a:off x="7151082" y="780897"/>
              <a:ext cx="5625348" cy="5625348"/>
            </a:xfrm>
            <a:prstGeom prst="ellipse">
              <a:avLst/>
            </a:prstGeom>
            <a:solidFill>
              <a:schemeClr val="accent3"/>
            </a:solidFill>
            <a:ln w="825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58000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50B58D4-6C4B-8C4D-9D77-D45533B43E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9527" y="3632071"/>
            <a:ext cx="3643076" cy="48577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FontTx/>
              <a:buNone/>
              <a:defRPr>
                <a:solidFill>
                  <a:schemeClr val="accent2"/>
                </a:solidFill>
              </a:defRPr>
            </a:lvl2pPr>
            <a:lvl3pPr marL="914400" indent="0" algn="ctr">
              <a:buFontTx/>
              <a:buNone/>
              <a:defRPr>
                <a:solidFill>
                  <a:schemeClr val="accent2"/>
                </a:solidFill>
              </a:defRPr>
            </a:lvl3pPr>
            <a:lvl4pPr marL="1371600" indent="0" algn="ctr">
              <a:buFontTx/>
              <a:buNone/>
              <a:defRPr>
                <a:solidFill>
                  <a:schemeClr val="accent2"/>
                </a:solidFill>
              </a:defRPr>
            </a:lvl4pPr>
            <a:lvl5pPr marL="1828800" indent="0" algn="ctr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09D99ED-776C-CA4E-A874-42BBCEA749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15239" y="2221357"/>
            <a:ext cx="3671762" cy="105727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2800" b="1" i="0">
                <a:solidFill>
                  <a:schemeClr val="bg1"/>
                </a:solidFill>
                <a:latin typeface="Pole Emploi PRO" panose="02000503040000020004" pitchFamily="2" charset="77"/>
              </a:defRPr>
            </a:lvl1pPr>
            <a:lvl2pPr marL="4572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2pPr>
            <a:lvl3pPr marL="9144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3pPr>
            <a:lvl4pPr marL="13716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4pPr>
            <a:lvl5pPr marL="18288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25">
            <a:extLst>
              <a:ext uri="{FF2B5EF4-FFF2-40B4-BE49-F238E27FC236}">
                <a16:creationId xmlns:a16="http://schemas.microsoft.com/office/drawing/2014/main" id="{290C58F6-26F2-7449-9595-05B74AAF59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2925" y="1840047"/>
            <a:ext cx="5486400" cy="1262918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357188" indent="-17938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536575" indent="-17938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714375" indent="-1778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893763" indent="-179388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Espace réservé du texte 28">
            <a:extLst>
              <a:ext uri="{FF2B5EF4-FFF2-40B4-BE49-F238E27FC236}">
                <a16:creationId xmlns:a16="http://schemas.microsoft.com/office/drawing/2014/main" id="{58086997-3B92-164A-9535-AF3DEFFAB5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B6715AE3-BF44-E54D-8082-4F6ACBA059E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2925" y="4746638"/>
            <a:ext cx="5486400" cy="1262918"/>
          </a:xfrm>
        </p:spPr>
        <p:txBody>
          <a:bodyPr/>
          <a:lstStyle>
            <a:lvl1pPr marL="0" indent="0">
              <a:buClr>
                <a:schemeClr val="accent3"/>
              </a:buClr>
              <a:buFontTx/>
              <a:buNone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pSp>
        <p:nvGrpSpPr>
          <p:cNvPr id="25" name="Logo">
            <a:extLst>
              <a:ext uri="{FF2B5EF4-FFF2-40B4-BE49-F238E27FC236}">
                <a16:creationId xmlns:a16="http://schemas.microsoft.com/office/drawing/2014/main" id="{3274EA2F-1186-2049-92E5-0ECE4D99C45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9" name="AutoShape 13" descr="Forme libre 29">
              <a:extLst>
                <a:ext uri="{FF2B5EF4-FFF2-40B4-BE49-F238E27FC236}">
                  <a16:creationId xmlns:a16="http://schemas.microsoft.com/office/drawing/2014/main" id="{E79C984D-6454-FD44-AAFE-05859C42B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31" name="AutoShape 14" descr="Forme libre 30">
              <a:extLst>
                <a:ext uri="{FF2B5EF4-FFF2-40B4-BE49-F238E27FC236}">
                  <a16:creationId xmlns:a16="http://schemas.microsoft.com/office/drawing/2014/main" id="{057F5003-F9C2-E146-BB18-F11C74D09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1" name="Espace réservé du texte 10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803650"/>
            <a:ext cx="5500688" cy="804863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  <a:latin typeface="Pole Emploi PRO" panose="02000503040000020004" pitchFamily="50" charset="0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pic>
        <p:nvPicPr>
          <p:cNvPr id="32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970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3750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Focus Versio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678052"/>
            <a:ext cx="5435009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33AF95C0-C400-184B-8B6C-4FBAE334CF53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0" name="Logo">
            <a:extLst>
              <a:ext uri="{FF2B5EF4-FFF2-40B4-BE49-F238E27FC236}">
                <a16:creationId xmlns:a16="http://schemas.microsoft.com/office/drawing/2014/main" id="{24586DE6-51CA-2948-B823-22B956727B76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3" name="AutoShape 13" descr="Forme libre 29">
              <a:extLst>
                <a:ext uri="{FF2B5EF4-FFF2-40B4-BE49-F238E27FC236}">
                  <a16:creationId xmlns:a16="http://schemas.microsoft.com/office/drawing/2014/main" id="{596A7DE2-E07F-C347-8EEE-AC006FEF7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4" name="AutoShape 14" descr="Forme libre 30">
              <a:extLst>
                <a:ext uri="{FF2B5EF4-FFF2-40B4-BE49-F238E27FC236}">
                  <a16:creationId xmlns:a16="http://schemas.microsoft.com/office/drawing/2014/main" id="{D4001C0E-6E77-6A4E-BB5B-D213C0966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6C8A843-8912-C243-B5E8-6D76AD99DE8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4266972" y="-8174052"/>
            <a:ext cx="16324454" cy="15363669"/>
            <a:chOff x="-4934542" y="-9517078"/>
            <a:chExt cx="17838137" cy="16788264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614B2499-4A4A-1145-9D2B-9C51E8121C5D}"/>
                </a:ext>
              </a:extLst>
            </p:cNvPr>
            <p:cNvSpPr/>
            <p:nvPr userDrawn="1"/>
          </p:nvSpPr>
          <p:spPr>
            <a:xfrm rot="4492608">
              <a:off x="-4934542" y="-9517078"/>
              <a:ext cx="16788264" cy="16788264"/>
            </a:xfrm>
            <a:prstGeom prst="arc">
              <a:avLst/>
            </a:prstGeom>
            <a:ln w="825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8AA61A9-E132-094A-B651-87DF4259F086}"/>
                </a:ext>
              </a:extLst>
            </p:cNvPr>
            <p:cNvSpPr/>
            <p:nvPr userDrawn="1"/>
          </p:nvSpPr>
          <p:spPr>
            <a:xfrm rot="21023656">
              <a:off x="7278247" y="743784"/>
              <a:ext cx="5625348" cy="5625348"/>
            </a:xfrm>
            <a:prstGeom prst="ellipse">
              <a:avLst/>
            </a:prstGeom>
            <a:solidFill>
              <a:schemeClr val="bg1"/>
            </a:solidFill>
            <a:ln w="825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50B58D4-6C4B-8C4D-9D77-D45533B43E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9527" y="2957513"/>
            <a:ext cx="3629025" cy="48577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accent2"/>
                </a:solidFill>
              </a:defRPr>
            </a:lvl1pPr>
            <a:lvl2pPr marL="457200" indent="0" algn="ctr">
              <a:buFontTx/>
              <a:buNone/>
              <a:defRPr>
                <a:solidFill>
                  <a:schemeClr val="accent2"/>
                </a:solidFill>
              </a:defRPr>
            </a:lvl2pPr>
            <a:lvl3pPr marL="914400" indent="0" algn="ctr">
              <a:buFontTx/>
              <a:buNone/>
              <a:defRPr>
                <a:solidFill>
                  <a:schemeClr val="accent2"/>
                </a:solidFill>
              </a:defRPr>
            </a:lvl3pPr>
            <a:lvl4pPr marL="1371600" indent="0" algn="ctr">
              <a:buFontTx/>
              <a:buNone/>
              <a:defRPr>
                <a:solidFill>
                  <a:schemeClr val="accent2"/>
                </a:solidFill>
              </a:defRPr>
            </a:lvl4pPr>
            <a:lvl5pPr marL="1828800" indent="0" algn="ctr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09D99ED-776C-CA4E-A874-42BBCEA749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15239" y="3600451"/>
            <a:ext cx="3657600" cy="105727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1pPr>
            <a:lvl2pPr marL="4572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2pPr>
            <a:lvl3pPr marL="9144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3pPr>
            <a:lvl4pPr marL="13716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4pPr>
            <a:lvl5pPr marL="18288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25">
            <a:extLst>
              <a:ext uri="{FF2B5EF4-FFF2-40B4-BE49-F238E27FC236}">
                <a16:creationId xmlns:a16="http://schemas.microsoft.com/office/drawing/2014/main" id="{290C58F6-26F2-7449-9595-05B74AAF59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2925" y="2134152"/>
            <a:ext cx="5486400" cy="4398963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Espace réservé du texte 28">
            <a:extLst>
              <a:ext uri="{FF2B5EF4-FFF2-40B4-BE49-F238E27FC236}">
                <a16:creationId xmlns:a16="http://schemas.microsoft.com/office/drawing/2014/main" id="{58086997-3B92-164A-9535-AF3DEFFAB5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2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970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597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8E5EC97E-430A-C843-9894-D8D98DAA17D8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1" name="AutoShape 13" descr="Forme libre 29">
              <a:extLst>
                <a:ext uri="{FF2B5EF4-FFF2-40B4-BE49-F238E27FC236}">
                  <a16:creationId xmlns:a16="http://schemas.microsoft.com/office/drawing/2014/main" id="{0BA81608-B1A9-574D-89C0-F989537B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2" name="AutoShape 14" descr="Forme libre 30">
              <a:extLst>
                <a:ext uri="{FF2B5EF4-FFF2-40B4-BE49-F238E27FC236}">
                  <a16:creationId xmlns:a16="http://schemas.microsoft.com/office/drawing/2014/main" id="{8C16A347-1E84-B440-A0A4-EA8CDAFF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325563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8198F7CA-F303-8347-879F-B1840B5E05B2}" type="datetime1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28">
            <a:extLst>
              <a:ext uri="{FF2B5EF4-FFF2-40B4-BE49-F238E27FC236}">
                <a16:creationId xmlns:a16="http://schemas.microsoft.com/office/drawing/2014/main" id="{2DF67E5F-EBCB-D347-A981-54B8A0F10D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7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4990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8E5EC97E-430A-C843-9894-D8D98DAA17D8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1" name="AutoShape 13" descr="Forme libre 29">
              <a:extLst>
                <a:ext uri="{FF2B5EF4-FFF2-40B4-BE49-F238E27FC236}">
                  <a16:creationId xmlns:a16="http://schemas.microsoft.com/office/drawing/2014/main" id="{0BA81608-B1A9-574D-89C0-F989537B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2" name="AutoShape 14" descr="Forme libre 30">
              <a:extLst>
                <a:ext uri="{FF2B5EF4-FFF2-40B4-BE49-F238E27FC236}">
                  <a16:creationId xmlns:a16="http://schemas.microsoft.com/office/drawing/2014/main" id="{8C16A347-1E84-B440-A0A4-EA8CDAFF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325563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4D5B2A10-F9D7-C542-AC90-1783952E4DC3}" type="datetime1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texte 28">
            <a:extLst>
              <a:ext uri="{FF2B5EF4-FFF2-40B4-BE49-F238E27FC236}">
                <a16:creationId xmlns:a16="http://schemas.microsoft.com/office/drawing/2014/main" id="{E6CC1BF1-8EB8-9540-AE5E-CED7EDF47D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8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1355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onnes fond Ble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8E5EC97E-430A-C843-9894-D8D98DAA17D8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1" name="AutoShape 13" descr="Forme libre 29">
              <a:extLst>
                <a:ext uri="{FF2B5EF4-FFF2-40B4-BE49-F238E27FC236}">
                  <a16:creationId xmlns:a16="http://schemas.microsoft.com/office/drawing/2014/main" id="{0BA81608-B1A9-574D-89C0-F989537B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2" name="AutoShape 14" descr="Forme libre 30">
              <a:extLst>
                <a:ext uri="{FF2B5EF4-FFF2-40B4-BE49-F238E27FC236}">
                  <a16:creationId xmlns:a16="http://schemas.microsoft.com/office/drawing/2014/main" id="{8C16A347-1E84-B440-A0A4-EA8CDAFF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325563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 marL="3429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5207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700087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79475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57275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520700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700087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79475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57275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4D5B2A10-F9D7-C542-AC90-1783952E4DC3}" type="datetime1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texte 28">
            <a:extLst>
              <a:ext uri="{FF2B5EF4-FFF2-40B4-BE49-F238E27FC236}">
                <a16:creationId xmlns:a16="http://schemas.microsoft.com/office/drawing/2014/main" id="{E6CC1BF1-8EB8-9540-AE5E-CED7EDF47D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3">
              <a:lumMod val="75000"/>
            </a:schemeClr>
          </a:solidFill>
        </p:spPr>
        <p:txBody>
          <a:bodyPr vert="horz" lIns="180000" tIns="0" rIns="180000" bIns="0" rtlCol="0" anchor="ctr" anchorCtr="0">
            <a:normAutofit/>
          </a:bodyPr>
          <a:lstStyle>
            <a:lvl1pPr>
              <a:defRPr lang="fr-FR" sz="1000" b="0" i="0" cap="all" spc="200" normalizeH="0" baseline="0" dirty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</a:lstStyle>
          <a:p>
            <a:pPr marL="0" lvl="0" indent="0">
              <a:buFontTx/>
              <a:buNone/>
            </a:pPr>
            <a:r>
              <a:rPr lang="fr-FR"/>
              <a:t>Titre du chapitre</a:t>
            </a:r>
          </a:p>
        </p:txBody>
      </p:sp>
      <p:pic>
        <p:nvPicPr>
          <p:cNvPr id="18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865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AF225402-CD42-9C44-9B94-C82B5FF63BCF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9BF582F5-4A99-C44F-9F49-E5C0419E9625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589F5E54-5D79-E742-A4BC-762306ADE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738FD99E-9B1C-5945-96F8-179132B13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5147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868DB6B1-1930-024B-A6D7-219AB1973B75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517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 Ble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868DB6B1-1930-024B-A6D7-219AB1973B75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505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_Long_blan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pic>
        <p:nvPicPr>
          <p:cNvPr id="62" name="Image 61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" y="1474"/>
            <a:ext cx="3747541" cy="6858000"/>
          </a:xfrm>
          <a:prstGeom prst="rect">
            <a:avLst/>
          </a:prstGeom>
        </p:spPr>
      </p:pic>
      <p:sp>
        <p:nvSpPr>
          <p:cNvPr id="51" name="Espace réservé du texte 8">
            <a:extLst>
              <a:ext uri="{FF2B5EF4-FFF2-40B4-BE49-F238E27FC236}">
                <a16:creationId xmlns:a16="http://schemas.microsoft.com/office/drawing/2014/main" id="{8B03DBCA-F295-8746-8DAF-8B3EEA7F43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9419" y="1083086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90" name="Sous-titre 2">
            <a:extLst>
              <a:ext uri="{FF2B5EF4-FFF2-40B4-BE49-F238E27FC236}">
                <a16:creationId xmlns:a16="http://schemas.microsoft.com/office/drawing/2014/main" id="{0E27009F-9B3B-AB4C-9181-36A1E1A55B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8382" y="1034611"/>
            <a:ext cx="2333502" cy="415498"/>
          </a:xfrm>
        </p:spPr>
        <p:txBody>
          <a:bodyPr vert="horz" lIns="0" tIns="0" rIns="0" bIns="0" rtlCol="0" anchor="ctr">
            <a:spAutoFit/>
          </a:bodyPr>
          <a:lstStyle>
            <a:lvl1pPr>
              <a:buFontTx/>
              <a:buNone/>
              <a:defRPr lang="fr-FR" sz="1500" b="1" cap="all" baseline="0" dirty="0">
                <a:solidFill>
                  <a:schemeClr val="accent2"/>
                </a:solidFill>
              </a:defRPr>
            </a:lvl1pPr>
          </a:lstStyle>
          <a:p>
            <a:pPr marL="0" lvl="0" indent="0">
              <a:buFontTx/>
              <a:buNone/>
            </a:pPr>
            <a:r>
              <a:rPr lang="fr-FR"/>
              <a:t>Modifiez le style des titres</a:t>
            </a:r>
          </a:p>
        </p:txBody>
      </p:sp>
      <p:sp>
        <p:nvSpPr>
          <p:cNvPr id="9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19" y="189849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F99D6-5209-C44E-B121-EB188E2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7268" y="1884363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7" name="Espace réservé du texte 4">
            <a:extLst>
              <a:ext uri="{FF2B5EF4-FFF2-40B4-BE49-F238E27FC236}">
                <a16:creationId xmlns:a16="http://schemas.microsoft.com/office/drawing/2014/main" id="{50C1C02F-4F10-BD47-BB82-7C1361E91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97268" y="2468866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9" name="Espace réservé du texte 4">
            <a:extLst>
              <a:ext uri="{FF2B5EF4-FFF2-40B4-BE49-F238E27FC236}">
                <a16:creationId xmlns:a16="http://schemas.microsoft.com/office/drawing/2014/main" id="{59679C81-60C0-7747-87E4-B130F23BA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97268" y="3053369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1" name="Espace réservé du texte 4">
            <a:extLst>
              <a:ext uri="{FF2B5EF4-FFF2-40B4-BE49-F238E27FC236}">
                <a16:creationId xmlns:a16="http://schemas.microsoft.com/office/drawing/2014/main" id="{08D40874-3DDB-1042-85D9-7D78753414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97268" y="3637872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4">
            <a:extLst>
              <a:ext uri="{FF2B5EF4-FFF2-40B4-BE49-F238E27FC236}">
                <a16:creationId xmlns:a16="http://schemas.microsoft.com/office/drawing/2014/main" id="{AC50021B-6F85-0149-84EA-1010105189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97268" y="4222375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4">
            <a:extLst>
              <a:ext uri="{FF2B5EF4-FFF2-40B4-BE49-F238E27FC236}">
                <a16:creationId xmlns:a16="http://schemas.microsoft.com/office/drawing/2014/main" id="{F56D289E-3AAA-EC45-90C0-9934D2362A5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97268" y="4806879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6" name="Espace réservé du texte 8">
            <a:extLst>
              <a:ext uri="{FF2B5EF4-FFF2-40B4-BE49-F238E27FC236}">
                <a16:creationId xmlns:a16="http://schemas.microsoft.com/office/drawing/2014/main" id="{9300AD24-D8CC-0447-873F-37F612C075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84229" y="1083086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109" name="Espace réservé du texte 4">
            <a:extLst>
              <a:ext uri="{FF2B5EF4-FFF2-40B4-BE49-F238E27FC236}">
                <a16:creationId xmlns:a16="http://schemas.microsoft.com/office/drawing/2014/main" id="{80C515A3-2917-F04E-8EF9-B8D6BB3AA1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02078" y="1884363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1" name="Espace réservé du texte 4">
            <a:extLst>
              <a:ext uri="{FF2B5EF4-FFF2-40B4-BE49-F238E27FC236}">
                <a16:creationId xmlns:a16="http://schemas.microsoft.com/office/drawing/2014/main" id="{A1C7F87C-E1E8-1448-9DBE-CD9512427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302078" y="2468866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3" name="Espace réservé du texte 4">
            <a:extLst>
              <a:ext uri="{FF2B5EF4-FFF2-40B4-BE49-F238E27FC236}">
                <a16:creationId xmlns:a16="http://schemas.microsoft.com/office/drawing/2014/main" id="{14FF84DA-C212-714C-8959-3A3ED40DBE2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02078" y="3053369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5" name="Espace réservé du texte 4">
            <a:extLst>
              <a:ext uri="{FF2B5EF4-FFF2-40B4-BE49-F238E27FC236}">
                <a16:creationId xmlns:a16="http://schemas.microsoft.com/office/drawing/2014/main" id="{6010E604-BA1B-4F4E-94F9-37A1D03E649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02078" y="3637872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7" name="Espace réservé du texte 4">
            <a:extLst>
              <a:ext uri="{FF2B5EF4-FFF2-40B4-BE49-F238E27FC236}">
                <a16:creationId xmlns:a16="http://schemas.microsoft.com/office/drawing/2014/main" id="{37892731-D573-664F-8893-EADD4CBEAA1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302078" y="4222375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9" name="Espace réservé du texte 4">
            <a:extLst>
              <a:ext uri="{FF2B5EF4-FFF2-40B4-BE49-F238E27FC236}">
                <a16:creationId xmlns:a16="http://schemas.microsoft.com/office/drawing/2014/main" id="{EE3B2EA8-E277-A544-B33F-53E961CDCC3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302078" y="4806879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1" name="Espace réservé du texte 4">
            <a:extLst>
              <a:ext uri="{FF2B5EF4-FFF2-40B4-BE49-F238E27FC236}">
                <a16:creationId xmlns:a16="http://schemas.microsoft.com/office/drawing/2014/main" id="{BC19ED37-69C8-BF4C-B4F9-0B51B9E7292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643713" y="1884363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3" name="Espace réservé du texte 4">
            <a:extLst>
              <a:ext uri="{FF2B5EF4-FFF2-40B4-BE49-F238E27FC236}">
                <a16:creationId xmlns:a16="http://schemas.microsoft.com/office/drawing/2014/main" id="{17BD7125-7BDE-104D-A76B-A944BA40655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643713" y="2468866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5" name="Espace réservé du texte 4">
            <a:extLst>
              <a:ext uri="{FF2B5EF4-FFF2-40B4-BE49-F238E27FC236}">
                <a16:creationId xmlns:a16="http://schemas.microsoft.com/office/drawing/2014/main" id="{B0B8C0E8-08CB-FF48-A0C2-241E742BD67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643713" y="3053369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D1F4D694-CBA8-8346-862E-3FD12293575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9643713" y="3637872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9" name="Espace réservé du texte 4">
            <a:extLst>
              <a:ext uri="{FF2B5EF4-FFF2-40B4-BE49-F238E27FC236}">
                <a16:creationId xmlns:a16="http://schemas.microsoft.com/office/drawing/2014/main" id="{64A1BDC2-9E2E-9349-90EB-BE8C1A46245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643713" y="4222375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1" name="Espace réservé du texte 4">
            <a:extLst>
              <a:ext uri="{FF2B5EF4-FFF2-40B4-BE49-F238E27FC236}">
                <a16:creationId xmlns:a16="http://schemas.microsoft.com/office/drawing/2014/main" id="{08227E97-9524-F94F-9D77-34D9D36ECB3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9643713" y="4806879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06A29DDF-F810-8146-B005-A5D00BB21F25}"/>
              </a:ext>
            </a:extLst>
          </p:cNvPr>
          <p:cNvSpPr txBox="1"/>
          <p:nvPr userDrawn="1"/>
        </p:nvSpPr>
        <p:spPr>
          <a:xfrm rot="16200000">
            <a:off x="-2708563" y="2708565"/>
            <a:ext cx="6858000" cy="144087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8000" b="1" i="0">
                <a:solidFill>
                  <a:schemeClr val="accent6"/>
                </a:solidFill>
                <a:latin typeface="Pole Emploi PRO" panose="02000503040000020004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>
                <a:solidFill>
                  <a:schemeClr val="accent2"/>
                </a:solidFill>
              </a:rPr>
              <a:t>SOMMAIRE</a:t>
            </a:r>
          </a:p>
        </p:txBody>
      </p:sp>
      <p:sp>
        <p:nvSpPr>
          <p:cNvPr id="136" name="Espace réservé du texte 4">
            <a:extLst>
              <a:ext uri="{FF2B5EF4-FFF2-40B4-BE49-F238E27FC236}">
                <a16:creationId xmlns:a16="http://schemas.microsoft.com/office/drawing/2014/main" id="{2AB3129C-8146-2246-8A53-D0D893F17DC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315932" y="1034611"/>
            <a:ext cx="4033413" cy="415498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588784" y="2468866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591026" y="305336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575366" y="3649257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558116" y="4251737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575584" y="481388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84229" y="1896615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484229" y="2502905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2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484228" y="3053368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3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73578" y="3646523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84227" y="423560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84227" y="4824744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821100" y="1896615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821100" y="2498836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815212" y="3090850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815212" y="365313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803847" y="4235609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8815212" y="4816545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2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959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_4 Chap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51" name="Espace réservé du texte 8">
            <a:extLst>
              <a:ext uri="{FF2B5EF4-FFF2-40B4-BE49-F238E27FC236}">
                <a16:creationId xmlns:a16="http://schemas.microsoft.com/office/drawing/2014/main" id="{8B03DBCA-F295-8746-8DAF-8B3EEA7F43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9418" y="1083086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90" name="Sous-titre 2">
            <a:extLst>
              <a:ext uri="{FF2B5EF4-FFF2-40B4-BE49-F238E27FC236}">
                <a16:creationId xmlns:a16="http://schemas.microsoft.com/office/drawing/2014/main" id="{0E27009F-9B3B-AB4C-9181-36A1E1A55B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8382" y="1034611"/>
            <a:ext cx="2333502" cy="415498"/>
          </a:xfrm>
        </p:spPr>
        <p:txBody>
          <a:bodyPr vert="horz" lIns="0" tIns="0" rIns="0" bIns="0" rtlCol="0" anchor="ctr">
            <a:spAutoFit/>
          </a:bodyPr>
          <a:lstStyle>
            <a:lvl1pPr>
              <a:buFontTx/>
              <a:buNone/>
              <a:defRPr lang="fr-FR" sz="1500" b="1" cap="all" baseline="0" dirty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marL="0" lvl="0" indent="0">
              <a:buFontTx/>
              <a:buNone/>
            </a:pPr>
            <a:r>
              <a:rPr lang="fr-FR"/>
              <a:t>Modifiez le style des titres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F99D6-5209-C44E-B121-EB188E2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7268" y="1718108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7" name="Espace réservé du texte 4">
            <a:extLst>
              <a:ext uri="{FF2B5EF4-FFF2-40B4-BE49-F238E27FC236}">
                <a16:creationId xmlns:a16="http://schemas.microsoft.com/office/drawing/2014/main" id="{50C1C02F-4F10-BD47-BB82-7C1361E91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97268" y="2302611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9" name="Espace réservé du texte 4">
            <a:extLst>
              <a:ext uri="{FF2B5EF4-FFF2-40B4-BE49-F238E27FC236}">
                <a16:creationId xmlns:a16="http://schemas.microsoft.com/office/drawing/2014/main" id="{59679C81-60C0-7747-87E4-B130F23BA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97268" y="3898497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1" name="Espace réservé du texte 4">
            <a:extLst>
              <a:ext uri="{FF2B5EF4-FFF2-40B4-BE49-F238E27FC236}">
                <a16:creationId xmlns:a16="http://schemas.microsoft.com/office/drawing/2014/main" id="{08D40874-3DDB-1042-85D9-7D78753414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97268" y="4483000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4">
            <a:extLst>
              <a:ext uri="{FF2B5EF4-FFF2-40B4-BE49-F238E27FC236}">
                <a16:creationId xmlns:a16="http://schemas.microsoft.com/office/drawing/2014/main" id="{AC50021B-6F85-0149-84EA-1010105189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97268" y="5067503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4">
            <a:extLst>
              <a:ext uri="{FF2B5EF4-FFF2-40B4-BE49-F238E27FC236}">
                <a16:creationId xmlns:a16="http://schemas.microsoft.com/office/drawing/2014/main" id="{F56D289E-3AAA-EC45-90C0-9934D2362A5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97268" y="5652007"/>
            <a:ext cx="2520950" cy="360099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6" name="Espace réservé du texte 8">
            <a:extLst>
              <a:ext uri="{FF2B5EF4-FFF2-40B4-BE49-F238E27FC236}">
                <a16:creationId xmlns:a16="http://schemas.microsoft.com/office/drawing/2014/main" id="{9300AD24-D8CC-0447-873F-37F612C075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84229" y="1083086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109" name="Espace réservé du texte 4">
            <a:extLst>
              <a:ext uri="{FF2B5EF4-FFF2-40B4-BE49-F238E27FC236}">
                <a16:creationId xmlns:a16="http://schemas.microsoft.com/office/drawing/2014/main" id="{80C515A3-2917-F04E-8EF9-B8D6BB3AA1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02078" y="1718108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1" name="Espace réservé du texte 4">
            <a:extLst>
              <a:ext uri="{FF2B5EF4-FFF2-40B4-BE49-F238E27FC236}">
                <a16:creationId xmlns:a16="http://schemas.microsoft.com/office/drawing/2014/main" id="{A1C7F87C-E1E8-1448-9DBE-CD9512427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302078" y="2302611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3" name="Espace réservé du texte 4">
            <a:extLst>
              <a:ext uri="{FF2B5EF4-FFF2-40B4-BE49-F238E27FC236}">
                <a16:creationId xmlns:a16="http://schemas.microsoft.com/office/drawing/2014/main" id="{14FF84DA-C212-714C-8959-3A3ED40DBE2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02078" y="3898497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5" name="Espace réservé du texte 4">
            <a:extLst>
              <a:ext uri="{FF2B5EF4-FFF2-40B4-BE49-F238E27FC236}">
                <a16:creationId xmlns:a16="http://schemas.microsoft.com/office/drawing/2014/main" id="{6010E604-BA1B-4F4E-94F9-37A1D03E649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02078" y="4483000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7" name="Espace réservé du texte 4">
            <a:extLst>
              <a:ext uri="{FF2B5EF4-FFF2-40B4-BE49-F238E27FC236}">
                <a16:creationId xmlns:a16="http://schemas.microsoft.com/office/drawing/2014/main" id="{37892731-D573-664F-8893-EADD4CBEAA1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302078" y="5067503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9" name="Espace réservé du texte 4">
            <a:extLst>
              <a:ext uri="{FF2B5EF4-FFF2-40B4-BE49-F238E27FC236}">
                <a16:creationId xmlns:a16="http://schemas.microsoft.com/office/drawing/2014/main" id="{EE3B2EA8-E277-A544-B33F-53E961CDCC3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302078" y="5652007"/>
            <a:ext cx="2343157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5" name="Espace réservé du texte 4">
            <a:extLst>
              <a:ext uri="{FF2B5EF4-FFF2-40B4-BE49-F238E27FC236}">
                <a16:creationId xmlns:a16="http://schemas.microsoft.com/office/drawing/2014/main" id="{B0B8C0E8-08CB-FF48-A0C2-241E742BD67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643713" y="3898497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D1F4D694-CBA8-8346-862E-3FD12293575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9643713" y="4483000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9" name="Espace réservé du texte 4">
            <a:extLst>
              <a:ext uri="{FF2B5EF4-FFF2-40B4-BE49-F238E27FC236}">
                <a16:creationId xmlns:a16="http://schemas.microsoft.com/office/drawing/2014/main" id="{64A1BDC2-9E2E-9349-90EB-BE8C1A46245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643713" y="5067503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1" name="Espace réservé du texte 4">
            <a:extLst>
              <a:ext uri="{FF2B5EF4-FFF2-40B4-BE49-F238E27FC236}">
                <a16:creationId xmlns:a16="http://schemas.microsoft.com/office/drawing/2014/main" id="{08227E97-9524-F94F-9D77-34D9D36ECB3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9643713" y="5652007"/>
            <a:ext cx="2326610" cy="36009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06A29DDF-F810-8146-B005-A5D00BB21F25}"/>
              </a:ext>
            </a:extLst>
          </p:cNvPr>
          <p:cNvSpPr txBox="1"/>
          <p:nvPr userDrawn="1"/>
        </p:nvSpPr>
        <p:spPr>
          <a:xfrm rot="16200000">
            <a:off x="-2708563" y="2708565"/>
            <a:ext cx="6858000" cy="144087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8000" b="1" i="0">
                <a:solidFill>
                  <a:schemeClr val="accent6"/>
                </a:solidFill>
                <a:latin typeface="Pole Emploi PRO" panose="02000503040000020004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>
                <a:solidFill>
                  <a:schemeClr val="accent3">
                    <a:lumMod val="20000"/>
                    <a:lumOff val="80000"/>
                  </a:schemeClr>
                </a:solidFill>
              </a:rPr>
              <a:t>SOMMAIRE</a:t>
            </a:r>
          </a:p>
        </p:txBody>
      </p:sp>
      <p:sp>
        <p:nvSpPr>
          <p:cNvPr id="136" name="Espace réservé du texte 4">
            <a:extLst>
              <a:ext uri="{FF2B5EF4-FFF2-40B4-BE49-F238E27FC236}">
                <a16:creationId xmlns:a16="http://schemas.microsoft.com/office/drawing/2014/main" id="{2AB3129C-8146-2246-8A53-D0D893F17DC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02078" y="1034611"/>
            <a:ext cx="2661813" cy="415498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Espace réservé du texte 8">
            <a:extLst>
              <a:ext uri="{FF2B5EF4-FFF2-40B4-BE49-F238E27FC236}">
                <a16:creationId xmlns:a16="http://schemas.microsoft.com/office/drawing/2014/main" id="{FF247E95-9BDF-E249-A3DF-958A93B8D90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579418" y="3313668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46" name="Espace réservé du texte 8">
            <a:extLst>
              <a:ext uri="{FF2B5EF4-FFF2-40B4-BE49-F238E27FC236}">
                <a16:creationId xmlns:a16="http://schemas.microsoft.com/office/drawing/2014/main" id="{6C76B0C8-6023-6E4B-9385-0E7284F96FB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511938" y="3313668"/>
            <a:ext cx="658523" cy="31854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47" name="Espace réservé du texte 4">
            <a:extLst>
              <a:ext uri="{FF2B5EF4-FFF2-40B4-BE49-F238E27FC236}">
                <a16:creationId xmlns:a16="http://schemas.microsoft.com/office/drawing/2014/main" id="{3D145A80-9C04-664C-B990-9CBD8421E0F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6302078" y="3265193"/>
            <a:ext cx="4033413" cy="415498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8" name="Espace réservé du texte 4">
            <a:extLst>
              <a:ext uri="{FF2B5EF4-FFF2-40B4-BE49-F238E27FC236}">
                <a16:creationId xmlns:a16="http://schemas.microsoft.com/office/drawing/2014/main" id="{78E7B9C9-9FDD-0644-8497-F0CA8E5F455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397268" y="3279047"/>
            <a:ext cx="2661813" cy="415498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588784" y="1718108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588784" y="2302611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484228" y="1744333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2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84227" y="2302610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3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588784" y="3898171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588784" y="4484054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588784" y="5067503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575366" y="5650952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511938" y="3911687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511937" y="4478932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5511936" y="5068250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511935" y="5650951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8815212" y="3911687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2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8815211" y="4482275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3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8815210" y="5067910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8815209" y="5651698"/>
            <a:ext cx="658523" cy="138499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771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Chap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77533" y="800139"/>
            <a:ext cx="5616000" cy="561600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756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531495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6" name="Espace réservé pour une image  14">
            <a:extLst>
              <a:ext uri="{FF2B5EF4-FFF2-40B4-BE49-F238E27FC236}">
                <a16:creationId xmlns:a16="http://schemas.microsoft.com/office/drawing/2014/main" id="{A3A06414-8D96-2848-A4DA-32DD1AD595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5533" y="818139"/>
            <a:ext cx="5580000" cy="55800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53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hapit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77533" y="800139"/>
            <a:ext cx="5616000" cy="561600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756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531495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6" name="Espace réservé pour une image  14">
            <a:extLst>
              <a:ext uri="{FF2B5EF4-FFF2-40B4-BE49-F238E27FC236}">
                <a16:creationId xmlns:a16="http://schemas.microsoft.com/office/drawing/2014/main" id="{A3A06414-8D96-2848-A4DA-32DD1AD595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3105" y="838235"/>
            <a:ext cx="5544000" cy="55440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95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_Fond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7" y="-1537511"/>
            <a:ext cx="8928000" cy="8928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712278"/>
            <a:ext cx="5435009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E60CC378-FC54-D041-B5F4-B42A70B664BD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9BF582F5-4A99-C44F-9F49-E5C0419E9625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589F5E54-5D79-E742-A4BC-762306ADE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738FD99E-9B1C-5945-96F8-179132B13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7E8A98C0-2199-174F-89AF-630114FB67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2332278"/>
            <a:ext cx="5472113" cy="4160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7" name="Espace réservé pour une image  14">
            <a:extLst>
              <a:ext uri="{FF2B5EF4-FFF2-40B4-BE49-F238E27FC236}">
                <a16:creationId xmlns:a16="http://schemas.microsoft.com/office/drawing/2014/main" id="{077FAEB6-12C8-E74F-8F64-F699563DEE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56462"/>
            <a:ext cx="5749872" cy="569985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5C52A7F2-25A7-3C4E-89B7-6A7AB37A42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9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13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36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_Fond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7" y="-1537511"/>
            <a:ext cx="8928000" cy="8928000"/>
          </a:xfrm>
          <a:prstGeom prst="ellipse">
            <a:avLst/>
          </a:prstGeom>
          <a:solidFill>
            <a:schemeClr val="accent3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725530"/>
            <a:ext cx="5435009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E60CC378-FC54-D041-B5F4-B42A70B664BD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9BF582F5-4A99-C44F-9F49-E5C0419E9625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589F5E54-5D79-E742-A4BC-762306ADE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738FD99E-9B1C-5945-96F8-179132B13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7E8A98C0-2199-174F-89AF-630114FB67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2345530"/>
            <a:ext cx="5472113" cy="4160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7" name="Espace réservé pour une image  14">
            <a:extLst>
              <a:ext uri="{FF2B5EF4-FFF2-40B4-BE49-F238E27FC236}">
                <a16:creationId xmlns:a16="http://schemas.microsoft.com/office/drawing/2014/main" id="{077FAEB6-12C8-E74F-8F64-F699563DEE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56462"/>
            <a:ext cx="5749872" cy="569985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5C52A7F2-25A7-3C4E-89B7-6A7AB37A42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70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_Fond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8" y="-1537511"/>
            <a:ext cx="8928000" cy="8928000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725531"/>
            <a:ext cx="5435009" cy="1325563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0000" y="2345531"/>
            <a:ext cx="5435009" cy="4351338"/>
          </a:xfrm>
        </p:spPr>
        <p:txBody>
          <a:bodyPr/>
          <a:lstStyle>
            <a:lvl1pPr marL="228600" indent="-228600">
              <a:buClr>
                <a:srgbClr val="00B0F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rgbClr val="00B0F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rgbClr val="00B0F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rgbClr val="00B0F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rgbClr val="00B0F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C196D78F-38CC-DD47-864F-5398921C7FE6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pour une image  14">
            <a:extLst>
              <a:ext uri="{FF2B5EF4-FFF2-40B4-BE49-F238E27FC236}">
                <a16:creationId xmlns:a16="http://schemas.microsoft.com/office/drawing/2014/main" id="{2A6CC0C9-62BB-3948-A775-5B4C117D1C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87459"/>
            <a:ext cx="5749872" cy="582736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8" name="Espace réservé du texte 28">
            <a:extLst>
              <a:ext uri="{FF2B5EF4-FFF2-40B4-BE49-F238E27FC236}">
                <a16:creationId xmlns:a16="http://schemas.microsoft.com/office/drawing/2014/main" id="{6D123EC0-4D8D-3744-BCA6-81B2A960B5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56" y="6389378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305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_FondBle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8" y="-1537511"/>
            <a:ext cx="8928000" cy="8928000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725530"/>
            <a:ext cx="5435009" cy="1325563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0000" y="2345530"/>
            <a:ext cx="5435009" cy="4351338"/>
          </a:xfrm>
        </p:spPr>
        <p:txBody>
          <a:bodyPr/>
          <a:lstStyle>
            <a:lvl1pPr marL="2286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C196D78F-38CC-DD47-864F-5398921C7FE6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rgbClr val="E31927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pour une image  14">
            <a:extLst>
              <a:ext uri="{FF2B5EF4-FFF2-40B4-BE49-F238E27FC236}">
                <a16:creationId xmlns:a16="http://schemas.microsoft.com/office/drawing/2014/main" id="{2A6CC0C9-62BB-3948-A775-5B4C117D1C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87459"/>
            <a:ext cx="5749872" cy="582736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8" name="Espace réservé du texte 28">
            <a:extLst>
              <a:ext uri="{FF2B5EF4-FFF2-40B4-BE49-F238E27FC236}">
                <a16:creationId xmlns:a16="http://schemas.microsoft.com/office/drawing/2014/main" id="{6D123EC0-4D8D-3744-BCA6-81B2A960B5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3">
              <a:lumMod val="75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406" y="6415014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61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04900" y="6670973"/>
            <a:ext cx="8382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5EEF743-0E1B-B843-B232-8710B8C2ED0B}" type="datetime1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7400" y="6670973"/>
            <a:ext cx="84201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7000" y="6670973"/>
            <a:ext cx="8382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51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0" r:id="rId2"/>
    <p:sldLayoutId id="2147483676" r:id="rId3"/>
    <p:sldLayoutId id="2147483663" r:id="rId4"/>
    <p:sldLayoutId id="2147483678" r:id="rId5"/>
    <p:sldLayoutId id="2147483650" r:id="rId6"/>
    <p:sldLayoutId id="2147483679" r:id="rId7"/>
    <p:sldLayoutId id="2147483664" r:id="rId8"/>
    <p:sldLayoutId id="2147483680" r:id="rId9"/>
    <p:sldLayoutId id="2147483681" r:id="rId10"/>
    <p:sldLayoutId id="2147483665" r:id="rId11"/>
    <p:sldLayoutId id="2147483652" r:id="rId12"/>
    <p:sldLayoutId id="2147483669" r:id="rId13"/>
    <p:sldLayoutId id="2147483682" r:id="rId14"/>
    <p:sldLayoutId id="2147483668" r:id="rId15"/>
    <p:sldLayoutId id="2147483667" r:id="rId16"/>
    <p:sldLayoutId id="2147483684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4000" b="1" i="0" kern="1200">
          <a:solidFill>
            <a:schemeClr val="accent2"/>
          </a:solidFill>
          <a:latin typeface="Pole Emploi PRO" panose="02000503040000020004" pitchFamily="2" charset="77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57188" indent="-179388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536575" indent="-179388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714375" indent="-177800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893763" indent="-179388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0" r="16140"/>
          <a:stretch>
            <a:fillRect/>
          </a:stretch>
        </p:blipFill>
        <p:spPr/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53BDE380-A7D1-BE68-E3A9-A3693A68CB7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37861" y="1928738"/>
            <a:ext cx="9321775" cy="2647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/>
              <a:t>PROGRAMME DE LA SEMAINE </a:t>
            </a:r>
            <a:br>
              <a:rPr lang="fr-FR" sz="4000"/>
            </a:br>
            <a:r>
              <a:rPr lang="fr-FR" sz="4000"/>
              <a:t>DES METIERS DU NUCLEAIRE</a:t>
            </a:r>
          </a:p>
          <a:p>
            <a:pPr>
              <a:lnSpc>
                <a:spcPct val="150000"/>
              </a:lnSpc>
            </a:pPr>
            <a:r>
              <a:rPr lang="fr-FR" sz="4000"/>
              <a:t>5 au 9 février 2024</a:t>
            </a:r>
          </a:p>
        </p:txBody>
      </p:sp>
    </p:spTree>
    <p:extLst>
      <p:ext uri="{BB962C8B-B14F-4D97-AF65-F5344CB8AC3E}">
        <p14:creationId xmlns:p14="http://schemas.microsoft.com/office/powerpoint/2010/main" val="344521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95B572-4026-9280-F817-E793881E4103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d’emploi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27263D-8C09-0904-D30A-3B276C7A8D12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rgbClr val="FF0000"/>
                </a:solidFill>
              </a:rPr>
              <a:t>5 </a:t>
            </a:r>
            <a:r>
              <a:rPr lang="en-US" b="1" err="1">
                <a:solidFill>
                  <a:srgbClr val="FF0000"/>
                </a:solidFill>
              </a:rPr>
              <a:t>février</a:t>
            </a:r>
            <a:r>
              <a:rPr lang="en-US" b="1">
                <a:solidFill>
                  <a:srgbClr val="FF0000"/>
                </a:solidFill>
              </a:rPr>
              <a:t> 14h00-15h30 – </a:t>
            </a:r>
            <a:r>
              <a:rPr lang="en-US" b="1" err="1">
                <a:solidFill>
                  <a:srgbClr val="FF0000"/>
                </a:solidFill>
              </a:rPr>
              <a:t>Webinaire</a:t>
            </a:r>
            <a:r>
              <a:rPr lang="en-US" b="1">
                <a:solidFill>
                  <a:srgbClr val="FF0000"/>
                </a:solidFill>
              </a:rPr>
              <a:t> EGIS</a:t>
            </a:r>
            <a:endParaRPr lang="en-US" b="1">
              <a:solidFill>
                <a:srgbClr val="FF0000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Présentation</a:t>
            </a:r>
            <a:r>
              <a:rPr lang="en-US">
                <a:solidFill>
                  <a:schemeClr val="tx2"/>
                </a:solidFill>
              </a:rPr>
              <a:t> de </a:t>
            </a:r>
            <a:r>
              <a:rPr lang="en-US" err="1">
                <a:solidFill>
                  <a:schemeClr val="tx2"/>
                </a:solidFill>
              </a:rPr>
              <a:t>l’entreprise</a:t>
            </a:r>
            <a:r>
              <a:rPr lang="en-US">
                <a:solidFill>
                  <a:schemeClr val="tx2"/>
                </a:solidFill>
              </a:rPr>
              <a:t> et </a:t>
            </a:r>
            <a:r>
              <a:rPr lang="en-US" err="1">
                <a:solidFill>
                  <a:schemeClr val="tx2"/>
                </a:solidFill>
              </a:rPr>
              <a:t>ses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besoins</a:t>
            </a:r>
            <a:r>
              <a:rPr lang="en-US">
                <a:solidFill>
                  <a:schemeClr val="tx2"/>
                </a:solidFill>
              </a:rPr>
              <a:t> </a:t>
            </a: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recrutement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Lien </a:t>
            </a:r>
            <a:r>
              <a:rPr lang="en-US" err="1">
                <a:solidFill>
                  <a:schemeClr val="tx2"/>
                </a:solidFill>
              </a:rPr>
              <a:t>d’inscription</a:t>
            </a:r>
            <a:r>
              <a:rPr lang="en-US">
                <a:solidFill>
                  <a:schemeClr val="tx2"/>
                </a:solidFill>
              </a:rPr>
              <a:t> : à </a:t>
            </a:r>
            <a:r>
              <a:rPr lang="en-US" err="1">
                <a:solidFill>
                  <a:schemeClr val="tx2"/>
                </a:solidFill>
              </a:rPr>
              <a:t>venir</a:t>
            </a:r>
            <a:endParaRPr lang="en-US" err="1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25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DC8ADD-CDC6-F058-41FA-BD42C09A8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AB247E-57EE-9506-C7A9-80783FCCF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1B0F9F7-9964-7B82-2DDB-8AC397E09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8310D5B-CA65-1E91-858B-A512F0B21CBB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d’emploi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8D20031-88D7-DFEF-0214-BA0FA2B8B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E49356E-E35B-8732-1CAE-4C94A8FDC084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b="1">
                <a:solidFill>
                  <a:srgbClr val="FF0000"/>
                </a:solidFill>
              </a:rPr>
              <a:t>IRSN - 6 &amp; 8 Février -  Visite &amp; </a:t>
            </a:r>
            <a:r>
              <a:rPr lang="fr-FR" b="1" err="1">
                <a:solidFill>
                  <a:srgbClr val="FF0000"/>
                </a:solidFill>
              </a:rPr>
              <a:t>Jobdating</a:t>
            </a:r>
            <a:r>
              <a:rPr lang="fr-FR" b="1">
                <a:solidFill>
                  <a:srgbClr val="FF0000"/>
                </a:solidFill>
              </a:rPr>
              <a:t> demandeurs emploi</a:t>
            </a:r>
            <a:endParaRPr lang="en-US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>
              <a:solidFill>
                <a:schemeClr val="tx2"/>
              </a:solidFill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>
              <a:solidFill>
                <a:schemeClr val="tx2"/>
              </a:solidFill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>
              <a:solidFill>
                <a:schemeClr val="tx2"/>
              </a:solidFill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 u="none" strike="noStrike">
              <a:solidFill>
                <a:schemeClr val="tx2"/>
              </a:solidFill>
              <a:effectLst/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>
              <a:solidFill>
                <a:schemeClr val="tx2"/>
              </a:solidFill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 u="none" strike="noStrike">
              <a:solidFill>
                <a:schemeClr val="tx2"/>
              </a:solidFill>
              <a:effectLst/>
              <a:ea typeface="Calibri"/>
              <a:cs typeface="Calibri"/>
            </a:endParaRPr>
          </a:p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 u="none" strike="noStrike">
              <a:solidFill>
                <a:schemeClr val="tx2"/>
              </a:solidFill>
              <a:effectLst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1600" b="1">
              <a:solidFill>
                <a:srgbClr val="ED4D39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1">
              <a:solidFill>
                <a:srgbClr val="18073A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D0B0756-502E-7FCA-2EF2-02A05653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E4B1577-3D61-FCC1-0755-80F69B118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909949"/>
              </p:ext>
            </p:extLst>
          </p:nvPr>
        </p:nvGraphicFramePr>
        <p:xfrm>
          <a:off x="4247444" y="1947333"/>
          <a:ext cx="7820754" cy="3568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918">
                  <a:extLst>
                    <a:ext uri="{9D8B030D-6E8A-4147-A177-3AD203B41FA5}">
                      <a16:colId xmlns:a16="http://schemas.microsoft.com/office/drawing/2014/main" val="12054688"/>
                    </a:ext>
                  </a:extLst>
                </a:gridCol>
                <a:gridCol w="2606918">
                  <a:extLst>
                    <a:ext uri="{9D8B030D-6E8A-4147-A177-3AD203B41FA5}">
                      <a16:colId xmlns:a16="http://schemas.microsoft.com/office/drawing/2014/main" val="214751883"/>
                    </a:ext>
                  </a:extLst>
                </a:gridCol>
                <a:gridCol w="2606918">
                  <a:extLst>
                    <a:ext uri="{9D8B030D-6E8A-4147-A177-3AD203B41FA5}">
                      <a16:colId xmlns:a16="http://schemas.microsoft.com/office/drawing/2014/main" val="3357569054"/>
                    </a:ext>
                  </a:extLst>
                </a:gridCol>
              </a:tblGrid>
              <a:tr h="338666">
                <a:tc>
                  <a:txBody>
                    <a:bodyPr/>
                    <a:lstStyle/>
                    <a:p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</a:rPr>
                        <a:t>Fontenay aux Roses </a:t>
                      </a:r>
                    </a:p>
                    <a:p>
                      <a:pPr algn="ctr"/>
                      <a:r>
                        <a:rPr lang="fr-FR" sz="1100">
                          <a:effectLst/>
                          <a:latin typeface="Calibri"/>
                          <a:ea typeface="Calibri"/>
                        </a:rPr>
                        <a:t>(agence de Bagneux)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</a:rPr>
                        <a:t>Le Vésinet </a:t>
                      </a:r>
                    </a:p>
                    <a:p>
                      <a:pPr algn="ctr"/>
                      <a:r>
                        <a:rPr lang="fr-FR" sz="1100">
                          <a:effectLst/>
                          <a:latin typeface="Calibri"/>
                          <a:ea typeface="Calibri"/>
                        </a:rPr>
                        <a:t>(agence de Saint-Germain-en-Laye)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934323"/>
                  </a:ext>
                </a:extLst>
              </a:tr>
              <a:tr h="2360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Date de l’évènement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06 février de 10h à 15h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08 février de 10h à 15h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6057434"/>
                  </a:ext>
                </a:extLst>
              </a:tr>
              <a:tr h="472122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Lieu de l’évènement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31 Av. de la Division Leclerc, 92260 Fontenay-aux-Roses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31 Rue de l'Écluse, 78110</a:t>
                      </a:r>
                      <a:r>
                        <a:rPr lang="fr-FR" sz="1100" baseline="0">
                          <a:solidFill>
                            <a:schemeClr val="tx2"/>
                          </a:solidFill>
                          <a:effectLst/>
                        </a:rPr>
                        <a:t> Le Vésinet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407887"/>
                  </a:ext>
                </a:extLst>
              </a:tr>
              <a:tr h="472122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Type d’évènement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Visite et découverte du simulateur</a:t>
                      </a:r>
                    </a:p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+ possible : moyens mobiles pour mesure de la radioactivité dans l’environnement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Visite et découverte  du réseau de télésurveillance de la radioactivité dans l’air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783711"/>
                  </a:ext>
                </a:extLst>
              </a:tr>
              <a:tr h="2360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Objectif de l’évènement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Attirer des candidats qualifiés venus d’autres industries vers l’industrie du nucléaire et Job Dating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633652"/>
                  </a:ext>
                </a:extLst>
              </a:tr>
              <a:tr h="708183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Publics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Ingénieurs / Techniciens Radioprotection et DATA : Université /  Ecole d’Ingénieur / Expérience ou stage en milieu industriel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Techniciens et Ingénieurs mesures physiques et traitement des données. Diplômes obtenus : DUT / licence Pro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760349"/>
                  </a:ext>
                </a:extLst>
              </a:tr>
              <a:tr h="472122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Nombre de participants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50 à 100 personnes sur la journée avec positionnement sur créneau =&gt; 10 à 15 personnes par groupe – 1h30 par groupe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776157"/>
                  </a:ext>
                </a:extLst>
              </a:tr>
              <a:tr h="47212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100" err="1">
                          <a:effectLst/>
                        </a:rPr>
                        <a:t>Oragnisation</a:t>
                      </a:r>
                      <a:r>
                        <a:rPr lang="fr-FR" sz="110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1 MEE par créneau de 1h30 – 3 ou 4 créneaux sur la journée</a:t>
                      </a:r>
                    </a:p>
                    <a:p>
                      <a:pPr lvl="0">
                        <a:buNone/>
                      </a:pPr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Mes</a:t>
                      </a:r>
                      <a:r>
                        <a:rPr lang="fr-FR" sz="1100" baseline="0">
                          <a:solidFill>
                            <a:schemeClr val="tx2"/>
                          </a:solidFill>
                          <a:effectLst/>
                        </a:rPr>
                        <a:t> événements emploi Fontenay-aux-Roses n°: 208525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>
                          <a:solidFill>
                            <a:schemeClr val="tx2"/>
                          </a:solidFill>
                          <a:effectLst/>
                        </a:rPr>
                        <a:t>Mes</a:t>
                      </a:r>
                      <a:r>
                        <a:rPr lang="fr-FR" sz="1100" baseline="0">
                          <a:solidFill>
                            <a:schemeClr val="tx2"/>
                          </a:solidFill>
                          <a:effectLst/>
                        </a:rPr>
                        <a:t> événements emploi Le Vésinet n°: 208842</a:t>
                      </a:r>
                      <a:endParaRPr lang="fr-FR" sz="110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61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79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ED9275-C0E0-612C-220D-01588FE402E3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d’emploi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CE96D24-DEDC-7381-1BA5-5D94861D2799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rgbClr val="FF0000"/>
                </a:solidFill>
              </a:rPr>
              <a:t>6 </a:t>
            </a:r>
            <a:r>
              <a:rPr lang="en-US" b="1" err="1">
                <a:solidFill>
                  <a:srgbClr val="FF0000"/>
                </a:solidFill>
              </a:rPr>
              <a:t>février</a:t>
            </a:r>
            <a:r>
              <a:rPr lang="en-US" b="1">
                <a:solidFill>
                  <a:srgbClr val="FF0000"/>
                </a:solidFill>
              </a:rPr>
              <a:t> 10h00-12H00 – </a:t>
            </a:r>
            <a:r>
              <a:rPr lang="en-US" b="1" err="1">
                <a:solidFill>
                  <a:srgbClr val="FF0000"/>
                </a:solidFill>
              </a:rPr>
              <a:t>Laboratoire</a:t>
            </a:r>
            <a:r>
              <a:rPr lang="en-US" b="1">
                <a:solidFill>
                  <a:srgbClr val="FF0000"/>
                </a:solidFill>
              </a:rPr>
              <a:t> de </a:t>
            </a:r>
            <a:r>
              <a:rPr lang="en-US" b="1" err="1">
                <a:solidFill>
                  <a:srgbClr val="FF0000"/>
                </a:solidFill>
              </a:rPr>
              <a:t>chimie</a:t>
            </a:r>
            <a:r>
              <a:rPr lang="en-US" b="1">
                <a:solidFill>
                  <a:srgbClr val="FF0000"/>
                </a:solidFill>
              </a:rPr>
              <a:t> – Direction </a:t>
            </a:r>
            <a:r>
              <a:rPr lang="en-US" b="1" err="1">
                <a:solidFill>
                  <a:srgbClr val="FF0000"/>
                </a:solidFill>
              </a:rPr>
              <a:t>industrielle</a:t>
            </a:r>
            <a:r>
              <a:rPr lang="en-US" b="1">
                <a:solidFill>
                  <a:srgbClr val="FF0000"/>
                </a:solidFill>
              </a:rPr>
              <a:t> EDF – Saint-Denis</a:t>
            </a:r>
            <a:endParaRPr lang="en-US" b="1">
              <a:solidFill>
                <a:srgbClr val="FF0000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Découverte</a:t>
            </a:r>
            <a:r>
              <a:rPr lang="en-US">
                <a:solidFill>
                  <a:schemeClr val="tx2"/>
                </a:solidFill>
              </a:rPr>
              <a:t> des métiers </a:t>
            </a:r>
            <a:r>
              <a:rPr lang="en-US" err="1">
                <a:solidFill>
                  <a:schemeClr val="tx2"/>
                </a:solidFill>
              </a:rPr>
              <a:t>liés</a:t>
            </a:r>
            <a:r>
              <a:rPr lang="en-US">
                <a:solidFill>
                  <a:schemeClr val="tx2"/>
                </a:solidFill>
              </a:rPr>
              <a:t> aux </a:t>
            </a:r>
            <a:r>
              <a:rPr lang="en-US" err="1">
                <a:solidFill>
                  <a:schemeClr val="tx2"/>
                </a:solidFill>
              </a:rPr>
              <a:t>matériaux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Cible : </a:t>
            </a:r>
            <a:r>
              <a:rPr lang="en-US" err="1">
                <a:solidFill>
                  <a:schemeClr val="tx2"/>
                </a:solidFill>
              </a:rPr>
              <a:t>profil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techniciens</a:t>
            </a:r>
            <a:r>
              <a:rPr lang="en-US">
                <a:solidFill>
                  <a:schemeClr val="tx2"/>
                </a:solidFill>
              </a:rPr>
              <a:t> et </a:t>
            </a:r>
            <a:r>
              <a:rPr lang="en-US" err="1">
                <a:solidFill>
                  <a:schemeClr val="tx2"/>
                </a:solidFill>
              </a:rPr>
              <a:t>ingénieurs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err="1">
                <a:solidFill>
                  <a:schemeClr val="tx2"/>
                </a:solidFill>
              </a:rPr>
              <a:t>Essais</a:t>
            </a:r>
            <a:r>
              <a:rPr lang="en-US">
                <a:solidFill>
                  <a:schemeClr val="tx2"/>
                </a:solidFill>
              </a:rPr>
              <a:t> : BTS CIRA / BTS ATI / BUT </a:t>
            </a:r>
            <a:r>
              <a:rPr lang="en-US" err="1">
                <a:solidFill>
                  <a:schemeClr val="tx2"/>
                </a:solidFill>
              </a:rPr>
              <a:t>Mesures</a:t>
            </a:r>
            <a:r>
              <a:rPr lang="en-US">
                <a:solidFill>
                  <a:schemeClr val="tx2"/>
                </a:solidFill>
              </a:rPr>
              <a:t> Physiques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Chimie : BTS </a:t>
            </a:r>
            <a:r>
              <a:rPr lang="en-US" err="1">
                <a:solidFill>
                  <a:schemeClr val="tx2"/>
                </a:solidFill>
              </a:rPr>
              <a:t>ou</a:t>
            </a:r>
            <a:r>
              <a:rPr lang="en-US">
                <a:solidFill>
                  <a:schemeClr val="tx2"/>
                </a:solidFill>
              </a:rPr>
              <a:t> BUT Chimie </a:t>
            </a:r>
            <a:r>
              <a:rPr lang="en-US" err="1">
                <a:solidFill>
                  <a:schemeClr val="tx2"/>
                </a:solidFill>
              </a:rPr>
              <a:t>Qualité</a:t>
            </a:r>
            <a:r>
              <a:rPr lang="en-US">
                <a:solidFill>
                  <a:schemeClr val="tx2"/>
                </a:solidFill>
              </a:rPr>
              <a:t> Environnement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Matériaux : DUT avec </a:t>
            </a:r>
            <a:r>
              <a:rPr lang="en-US" err="1">
                <a:solidFill>
                  <a:schemeClr val="tx2"/>
                </a:solidFill>
              </a:rPr>
              <a:t>spécialité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soudage</a:t>
            </a:r>
            <a:r>
              <a:rPr lang="en-US">
                <a:solidFill>
                  <a:schemeClr val="tx2"/>
                </a:solidFill>
              </a:rPr>
              <a:t> et </a:t>
            </a:r>
            <a:r>
              <a:rPr lang="en-US" err="1">
                <a:solidFill>
                  <a:schemeClr val="tx2"/>
                </a:solidFill>
              </a:rPr>
              <a:t>matériaux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2 </a:t>
            </a:r>
            <a:r>
              <a:rPr lang="en-US" u="none" strike="noStrike" err="1">
                <a:solidFill>
                  <a:schemeClr val="tx2"/>
                </a:solidFill>
                <a:effectLst/>
              </a:rPr>
              <a:t>gro</a:t>
            </a:r>
            <a:r>
              <a:rPr lang="en-US" err="1">
                <a:solidFill>
                  <a:schemeClr val="tx2"/>
                </a:solidFill>
              </a:rPr>
              <a:t>upes</a:t>
            </a:r>
            <a:r>
              <a:rPr lang="en-US">
                <a:solidFill>
                  <a:schemeClr val="tx2"/>
                </a:solidFill>
              </a:rPr>
              <a:t> x 10-12 </a:t>
            </a:r>
            <a:r>
              <a:rPr lang="en-US" err="1">
                <a:solidFill>
                  <a:schemeClr val="tx2"/>
                </a:solidFill>
              </a:rPr>
              <a:t>personnes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 strike="noStrike" err="1">
                <a:solidFill>
                  <a:schemeClr val="tx2"/>
                </a:solidFill>
                <a:effectLst/>
              </a:rPr>
              <a:t>Agence</a:t>
            </a:r>
            <a:r>
              <a:rPr lang="en-US" u="none" strike="noStrike">
                <a:solidFill>
                  <a:schemeClr val="tx2"/>
                </a:solidFill>
                <a:effectLst/>
              </a:rPr>
              <a:t> de</a:t>
            </a:r>
            <a:r>
              <a:rPr lang="en-US">
                <a:solidFill>
                  <a:schemeClr val="tx2"/>
                </a:solidFill>
              </a:rPr>
              <a:t> Saint-Denis </a:t>
            </a: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lien avec </a:t>
            </a:r>
            <a:r>
              <a:rPr lang="en-US" err="1">
                <a:solidFill>
                  <a:schemeClr val="tx2"/>
                </a:solidFill>
              </a:rPr>
              <a:t>l'agence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Cardinet</a:t>
            </a:r>
            <a:endParaRPr lang="en-US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Mes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n°:  207776 et 207777</a:t>
            </a:r>
            <a:endParaRPr lang="en-US" u="none" strike="noStrike">
              <a:solidFill>
                <a:schemeClr val="tx2"/>
              </a:solidFill>
              <a:effectLst/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319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3D13CFF-1A30-8995-A9B4-9BCF1B7A481A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d’emploi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2199DD-3EDB-EE6D-6E43-3243C8AE7FF3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rgbClr val="FF0000"/>
                </a:solidFill>
              </a:rPr>
              <a:t>7 </a:t>
            </a:r>
            <a:r>
              <a:rPr lang="en-US" b="1" err="1">
                <a:solidFill>
                  <a:srgbClr val="FF0000"/>
                </a:solidFill>
              </a:rPr>
              <a:t>février</a:t>
            </a:r>
            <a:r>
              <a:rPr lang="en-US" b="1">
                <a:solidFill>
                  <a:srgbClr val="FF0000"/>
                </a:solidFill>
              </a:rPr>
              <a:t> 9H30-11H00 – INSTN – Orsay</a:t>
            </a:r>
            <a:endParaRPr lang="fr-FR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Découverte</a:t>
            </a:r>
            <a:r>
              <a:rPr lang="en-US">
                <a:solidFill>
                  <a:schemeClr val="tx2"/>
                </a:solidFill>
              </a:rPr>
              <a:t> immersive des formations </a:t>
            </a: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radioprotection de </a:t>
            </a:r>
            <a:r>
              <a:rPr lang="en-US" err="1">
                <a:solidFill>
                  <a:schemeClr val="tx2"/>
                </a:solidFill>
              </a:rPr>
              <a:t>l'INSTN</a:t>
            </a:r>
            <a:endParaRPr lang="en-US" err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Métiers : focus radioprotection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Cible : 3</a:t>
            </a:r>
            <a:r>
              <a:rPr lang="en-US" u="none" strike="noStrike">
                <a:solidFill>
                  <a:schemeClr val="tx2"/>
                </a:solidFill>
                <a:effectLst/>
              </a:rPr>
              <a:t> </a:t>
            </a:r>
            <a:r>
              <a:rPr lang="en-US" u="none" strike="noStrike" err="1">
                <a:solidFill>
                  <a:schemeClr val="tx2"/>
                </a:solidFill>
                <a:effectLst/>
              </a:rPr>
              <a:t>gro</a:t>
            </a:r>
            <a:r>
              <a:rPr lang="en-US" err="1">
                <a:solidFill>
                  <a:schemeClr val="tx2"/>
                </a:solidFill>
              </a:rPr>
              <a:t>upes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Créneaux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: </a:t>
            </a:r>
            <a:r>
              <a:rPr lang="en-US">
                <a:solidFill>
                  <a:schemeClr val="tx2"/>
                </a:solidFill>
                <a:ea typeface="Calibri"/>
                <a:cs typeface="Arial"/>
              </a:rPr>
              <a:t>(session#1 : 09h30-11h00 / session#2 : 11h00-12h30 / session#3 : 14h00-15h30).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 strike="noStrike" err="1">
                <a:solidFill>
                  <a:schemeClr val="tx2"/>
                </a:solidFill>
                <a:effectLst/>
              </a:rPr>
              <a:t>Agence</a:t>
            </a:r>
            <a:r>
              <a:rPr lang="en-US" u="none" strike="noStrike">
                <a:solidFill>
                  <a:schemeClr val="tx2"/>
                </a:solidFill>
                <a:effectLst/>
              </a:rPr>
              <a:t> </a:t>
            </a:r>
            <a:r>
              <a:rPr lang="en-US">
                <a:solidFill>
                  <a:schemeClr val="tx2"/>
                </a:solidFill>
              </a:rPr>
              <a:t>des Ulis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Mes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n°: 208900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37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95B572-4026-9280-F817-E793881E4103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d’emploi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27263D-8C09-0904-D30A-3B276C7A8D12}"/>
              </a:ext>
            </a:extLst>
          </p:cNvPr>
          <p:cNvSpPr txBox="1"/>
          <p:nvPr/>
        </p:nvSpPr>
        <p:spPr>
          <a:xfrm>
            <a:off x="4447308" y="591344"/>
            <a:ext cx="6906491" cy="6024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b="1">
                <a:solidFill>
                  <a:srgbClr val="FF0000"/>
                </a:solidFill>
              </a:rPr>
              <a:t>08  </a:t>
            </a:r>
            <a:r>
              <a:rPr lang="en-US" sz="1900" b="1" err="1">
                <a:solidFill>
                  <a:srgbClr val="FF0000"/>
                </a:solidFill>
              </a:rPr>
              <a:t>février</a:t>
            </a:r>
            <a:r>
              <a:rPr lang="en-US" sz="1900" b="1">
                <a:solidFill>
                  <a:srgbClr val="FF0000"/>
                </a:solidFill>
              </a:rPr>
              <a:t> 14h40-16h00 – GRETA Montereau Fault Yonne</a:t>
            </a:r>
            <a:endParaRPr lang="en-US" sz="1900" b="1">
              <a:solidFill>
                <a:srgbClr val="FF0000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 err="1">
                <a:solidFill>
                  <a:schemeClr val="tx2"/>
                </a:solidFill>
              </a:rPr>
              <a:t>Découverte</a:t>
            </a:r>
            <a:r>
              <a:rPr lang="en-US" sz="1700" b="1">
                <a:solidFill>
                  <a:schemeClr val="tx2"/>
                </a:solidFill>
              </a:rPr>
              <a:t> du </a:t>
            </a:r>
            <a:r>
              <a:rPr lang="en-US" sz="1700" b="1" err="1">
                <a:solidFill>
                  <a:schemeClr val="tx2"/>
                </a:solidFill>
              </a:rPr>
              <a:t>secteur</a:t>
            </a:r>
            <a:r>
              <a:rPr lang="en-US" sz="1700" b="1">
                <a:solidFill>
                  <a:schemeClr val="tx2"/>
                </a:solidFill>
              </a:rPr>
              <a:t> :</a:t>
            </a:r>
            <a:endParaRPr lang="en-US" sz="1700" b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</a:rPr>
              <a:t>-</a:t>
            </a:r>
            <a:r>
              <a:rPr lang="en-US" sz="1700" err="1">
                <a:solidFill>
                  <a:schemeClr val="tx2"/>
                </a:solidFill>
              </a:rPr>
              <a:t>Présentation</a:t>
            </a:r>
            <a:r>
              <a:rPr lang="en-US" sz="1700">
                <a:solidFill>
                  <a:schemeClr val="tx2"/>
                </a:solidFill>
              </a:rPr>
              <a:t> du </a:t>
            </a:r>
            <a:r>
              <a:rPr lang="en-US" sz="1700" err="1">
                <a:solidFill>
                  <a:schemeClr val="tx2"/>
                </a:solidFill>
              </a:rPr>
              <a:t>nucléaire</a:t>
            </a:r>
            <a:r>
              <a:rPr lang="en-US" sz="1700">
                <a:solidFill>
                  <a:schemeClr val="tx2"/>
                </a:solidFill>
              </a:rPr>
              <a:t> par les </a:t>
            </a:r>
            <a:r>
              <a:rPr lang="en-US" sz="1700" err="1">
                <a:solidFill>
                  <a:schemeClr val="tx2"/>
                </a:solidFill>
              </a:rPr>
              <a:t>étudiants</a:t>
            </a:r>
            <a:endParaRPr lang="en-US" sz="1700" err="1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</a:rPr>
              <a:t>-</a:t>
            </a:r>
            <a:r>
              <a:rPr lang="en-US" sz="1700" err="1">
                <a:solidFill>
                  <a:schemeClr val="tx2"/>
                </a:solidFill>
              </a:rPr>
              <a:t>Présentation</a:t>
            </a:r>
            <a:r>
              <a:rPr lang="en-US" sz="1700">
                <a:solidFill>
                  <a:schemeClr val="tx2"/>
                </a:solidFill>
              </a:rPr>
              <a:t> des formations </a:t>
            </a:r>
            <a:r>
              <a:rPr lang="en-US" sz="1700" err="1">
                <a:solidFill>
                  <a:schemeClr val="tx2"/>
                </a:solidFill>
              </a:rPr>
              <a:t>proposées</a:t>
            </a:r>
            <a:r>
              <a:rPr lang="en-US" sz="1700">
                <a:solidFill>
                  <a:schemeClr val="tx2"/>
                </a:solidFill>
              </a:rPr>
              <a:t> par le GRETA de Montereau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Présentation</a:t>
            </a:r>
            <a:r>
              <a:rPr lang="en-US" sz="1700">
                <a:solidFill>
                  <a:schemeClr val="tx2"/>
                </a:solidFill>
                <a:cs typeface="Calibri"/>
              </a:rPr>
              <a:t> des métiers</a:t>
            </a:r>
            <a:endParaRPr lang="en-US" sz="17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Echanges</a:t>
            </a:r>
            <a:r>
              <a:rPr lang="en-US" sz="1700">
                <a:solidFill>
                  <a:schemeClr val="tx2"/>
                </a:solidFill>
                <a:cs typeface="Calibri"/>
              </a:rPr>
              <a:t> avec un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enseignant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Témoignage</a:t>
            </a:r>
            <a:r>
              <a:rPr lang="en-US" sz="1700">
                <a:solidFill>
                  <a:schemeClr val="tx2"/>
                </a:solidFill>
                <a:cs typeface="Calibri"/>
              </a:rPr>
              <a:t> et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échanges</a:t>
            </a:r>
            <a:r>
              <a:rPr lang="en-US" sz="1700">
                <a:solidFill>
                  <a:schemeClr val="tx2"/>
                </a:solidFill>
                <a:cs typeface="Calibri"/>
              </a:rPr>
              <a:t> avec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une</a:t>
            </a:r>
            <a:r>
              <a:rPr lang="en-US" sz="1700">
                <a:solidFill>
                  <a:schemeClr val="tx2"/>
                </a:solidFill>
                <a:cs typeface="Calibri"/>
              </a:rPr>
              <a:t>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entreprise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 err="1">
                <a:solidFill>
                  <a:schemeClr val="tx2"/>
                </a:solidFill>
              </a:rPr>
              <a:t>Filières</a:t>
            </a:r>
            <a:r>
              <a:rPr lang="en-US" sz="1700" b="1">
                <a:solidFill>
                  <a:schemeClr val="tx2"/>
                </a:solidFill>
              </a:rPr>
              <a:t> : </a:t>
            </a:r>
            <a:endParaRPr lang="en-US" sz="1700" b="1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</a:rPr>
              <a:t>-</a:t>
            </a:r>
            <a:r>
              <a:rPr lang="en-US" sz="1700" err="1">
                <a:solidFill>
                  <a:schemeClr val="tx2"/>
                </a:solidFill>
              </a:rPr>
              <a:t>chaudronnerie</a:t>
            </a:r>
            <a:r>
              <a:rPr lang="en-US" sz="1700">
                <a:solidFill>
                  <a:schemeClr val="tx2"/>
                </a:solidFill>
              </a:rPr>
              <a:t> </a:t>
            </a:r>
            <a:r>
              <a:rPr lang="en-US" sz="1700" err="1">
                <a:solidFill>
                  <a:schemeClr val="tx2"/>
                </a:solidFill>
              </a:rPr>
              <a:t>industrielle</a:t>
            </a:r>
            <a:r>
              <a:rPr lang="en-US" sz="1700">
                <a:solidFill>
                  <a:schemeClr val="tx2"/>
                </a:solidFill>
              </a:rPr>
              <a:t>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ea typeface="Calibri"/>
                <a:cs typeface="Calibri"/>
              </a:rPr>
              <a:t>-Maintenance de </a:t>
            </a:r>
            <a:r>
              <a:rPr lang="en-US" sz="1700" err="1">
                <a:solidFill>
                  <a:schemeClr val="tx2"/>
                </a:solidFill>
                <a:ea typeface="Calibri"/>
                <a:cs typeface="Calibri"/>
              </a:rPr>
              <a:t>système</a:t>
            </a:r>
            <a:r>
              <a:rPr lang="en-US" sz="1700">
                <a:solidFill>
                  <a:schemeClr val="tx2"/>
                </a:solidFill>
                <a:ea typeface="Calibri"/>
                <a:cs typeface="Calibri"/>
              </a:rPr>
              <a:t> de production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-Maintenance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nucléaire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Electrotechnique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Robinetterie</a:t>
            </a:r>
            <a:r>
              <a:rPr lang="en-US" sz="1700">
                <a:solidFill>
                  <a:schemeClr val="tx2"/>
                </a:solidFill>
                <a:cs typeface="Calibri"/>
              </a:rPr>
              <a:t> et maintenance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nucléaire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-Environnement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nucléaire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>
                <a:solidFill>
                  <a:schemeClr val="tx2"/>
                </a:solidFill>
                <a:cs typeface="Calibri"/>
              </a:rPr>
              <a:t>-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Conduite</a:t>
            </a:r>
            <a:r>
              <a:rPr lang="en-US" sz="1700">
                <a:solidFill>
                  <a:schemeClr val="tx2"/>
                </a:solidFill>
                <a:cs typeface="Calibri"/>
              </a:rPr>
              <a:t> des installations </a:t>
            </a:r>
            <a:r>
              <a:rPr lang="en-US" sz="1700" err="1">
                <a:solidFill>
                  <a:schemeClr val="tx2"/>
                </a:solidFill>
                <a:cs typeface="Calibri"/>
              </a:rPr>
              <a:t>nucléaires</a:t>
            </a:r>
            <a:endParaRPr lang="en-US" sz="1700">
              <a:solidFill>
                <a:schemeClr val="tx2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>
                <a:solidFill>
                  <a:schemeClr val="tx2"/>
                </a:solidFill>
              </a:rPr>
              <a:t>Cible : </a:t>
            </a:r>
            <a:r>
              <a:rPr lang="en-US" sz="1700" err="1">
                <a:solidFill>
                  <a:schemeClr val="tx2"/>
                </a:solidFill>
              </a:rPr>
              <a:t>adultes</a:t>
            </a:r>
            <a:r>
              <a:rPr lang="en-US" sz="1700">
                <a:solidFill>
                  <a:schemeClr val="tx2"/>
                </a:solidFill>
              </a:rPr>
              <a:t> </a:t>
            </a:r>
            <a:r>
              <a:rPr lang="en-US" sz="1700" err="1">
                <a:solidFill>
                  <a:schemeClr val="tx2"/>
                </a:solidFill>
              </a:rPr>
              <a:t>jeunes</a:t>
            </a:r>
            <a:r>
              <a:rPr lang="en-US" sz="1700">
                <a:solidFill>
                  <a:schemeClr val="tx2"/>
                </a:solidFill>
              </a:rPr>
              <a:t> et </a:t>
            </a:r>
            <a:r>
              <a:rPr lang="en-US" sz="1700" err="1">
                <a:solidFill>
                  <a:schemeClr val="tx2"/>
                </a:solidFill>
              </a:rPr>
              <a:t>moins</a:t>
            </a:r>
            <a:r>
              <a:rPr lang="en-US" sz="1700">
                <a:solidFill>
                  <a:schemeClr val="tx2"/>
                </a:solidFill>
              </a:rPr>
              <a:t> </a:t>
            </a:r>
            <a:r>
              <a:rPr lang="en-US" sz="1700" err="1">
                <a:solidFill>
                  <a:schemeClr val="tx2"/>
                </a:solidFill>
              </a:rPr>
              <a:t>jeunes</a:t>
            </a:r>
            <a:endParaRPr lang="en-US" sz="1700" err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>
                <a:solidFill>
                  <a:schemeClr val="tx2"/>
                </a:solidFill>
              </a:rPr>
              <a:t>Nombre de participants :</a:t>
            </a:r>
            <a:r>
              <a:rPr lang="en-US" sz="1700">
                <a:solidFill>
                  <a:schemeClr val="tx2"/>
                </a:solidFill>
              </a:rPr>
              <a:t> 25 à 30</a:t>
            </a:r>
            <a:endParaRPr lang="en-US" sz="17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 u="none" strike="noStrike" err="1">
                <a:solidFill>
                  <a:schemeClr val="tx2"/>
                </a:solidFill>
                <a:effectLst/>
              </a:rPr>
              <a:t>Agence</a:t>
            </a:r>
            <a:r>
              <a:rPr lang="en-US" sz="1700" b="1">
                <a:solidFill>
                  <a:schemeClr val="tx2"/>
                </a:solidFill>
              </a:rPr>
              <a:t> France Travail :</a:t>
            </a:r>
            <a:r>
              <a:rPr lang="en-US" sz="1700">
                <a:solidFill>
                  <a:schemeClr val="tx2"/>
                </a:solidFill>
              </a:rPr>
              <a:t> Montereau Fault Yonne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Mes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n°: 208787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cs typeface="Calibri" panose="020F0502020204030204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51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413376-A8B9-9CCF-E348-6067959EE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BF5156F-F486-FA24-4206-93088C919713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d'emploi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C2124DC-3B5C-BBA8-20DC-10E1E459DFD4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>
                <a:solidFill>
                  <a:srgbClr val="FF0000"/>
                </a:solidFill>
              </a:rPr>
              <a:t>8 et 9 </a:t>
            </a:r>
            <a:r>
              <a:rPr lang="en-US" sz="1600" b="1" err="1">
                <a:solidFill>
                  <a:srgbClr val="FF0000"/>
                </a:solidFill>
              </a:rPr>
              <a:t>février</a:t>
            </a:r>
            <a:r>
              <a:rPr lang="en-US" sz="1600" b="1">
                <a:solidFill>
                  <a:srgbClr val="FF0000"/>
                </a:solidFill>
              </a:rPr>
              <a:t> - </a:t>
            </a:r>
            <a:r>
              <a:rPr lang="en-US" sz="1600" b="1" err="1">
                <a:solidFill>
                  <a:srgbClr val="FF0000"/>
                </a:solidFill>
              </a:rPr>
              <a:t>Programme</a:t>
            </a:r>
            <a:r>
              <a:rPr lang="en-US" sz="1600" b="1">
                <a:solidFill>
                  <a:srgbClr val="FF0000"/>
                </a:solidFill>
              </a:rPr>
              <a:t> Emile -  </a:t>
            </a:r>
            <a:r>
              <a:rPr lang="en-US" sz="1600" b="1" err="1">
                <a:solidFill>
                  <a:srgbClr val="FF0000"/>
                </a:solidFill>
              </a:rPr>
              <a:t>Découverte</a:t>
            </a:r>
            <a:r>
              <a:rPr lang="en-US" sz="1600" b="1">
                <a:solidFill>
                  <a:srgbClr val="FF0000"/>
                </a:solidFill>
              </a:rPr>
              <a:t> des </a:t>
            </a:r>
            <a:r>
              <a:rPr lang="en-US" sz="1600" b="1" err="1">
                <a:solidFill>
                  <a:srgbClr val="FF0000"/>
                </a:solidFill>
              </a:rPr>
              <a:t>recrutements</a:t>
            </a:r>
            <a:r>
              <a:rPr lang="en-US" sz="1600" b="1">
                <a:solidFill>
                  <a:srgbClr val="FF0000"/>
                </a:solidFill>
              </a:rPr>
              <a:t> </a:t>
            </a:r>
            <a:r>
              <a:rPr lang="en-US" sz="1600" b="1" err="1">
                <a:solidFill>
                  <a:srgbClr val="FF0000"/>
                </a:solidFill>
              </a:rPr>
              <a:t>autour</a:t>
            </a:r>
            <a:r>
              <a:rPr lang="en-US" sz="1600" b="1">
                <a:solidFill>
                  <a:srgbClr val="FF0000"/>
                </a:solidFill>
              </a:rPr>
              <a:t> de la </a:t>
            </a:r>
            <a:r>
              <a:rPr lang="en-US" sz="1600" b="1" err="1">
                <a:solidFill>
                  <a:srgbClr val="FF0000"/>
                </a:solidFill>
              </a:rPr>
              <a:t>centrale</a:t>
            </a:r>
            <a:r>
              <a:rPr lang="en-US" sz="1600" b="1">
                <a:solidFill>
                  <a:srgbClr val="FF0000"/>
                </a:solidFill>
              </a:rPr>
              <a:t> de </a:t>
            </a:r>
            <a:r>
              <a:rPr lang="en-US" sz="1600" b="1" err="1">
                <a:solidFill>
                  <a:srgbClr val="FF0000"/>
                </a:solidFill>
              </a:rPr>
              <a:t>Penly</a:t>
            </a:r>
            <a:r>
              <a:rPr lang="en-US" sz="1600" b="1">
                <a:solidFill>
                  <a:srgbClr val="FF0000"/>
                </a:solidFill>
              </a:rPr>
              <a:t> (Seine-Maritime) et </a:t>
            </a:r>
            <a:r>
              <a:rPr lang="en-US" sz="1600" b="1" err="1">
                <a:solidFill>
                  <a:srgbClr val="FF0000"/>
                </a:solidFill>
              </a:rPr>
              <a:t>découverte</a:t>
            </a:r>
            <a:r>
              <a:rPr lang="en-US" sz="1600" b="1">
                <a:solidFill>
                  <a:srgbClr val="FF0000"/>
                </a:solidFill>
              </a:rPr>
              <a:t> du </a:t>
            </a:r>
            <a:r>
              <a:rPr lang="en-US" sz="1600" b="1" err="1">
                <a:solidFill>
                  <a:srgbClr val="FF0000"/>
                </a:solidFill>
              </a:rPr>
              <a:t>territoire</a:t>
            </a:r>
            <a:r>
              <a:rPr lang="en-US" sz="1600" b="1">
                <a:solidFill>
                  <a:srgbClr val="FF0000"/>
                </a:solidFill>
              </a:rPr>
              <a:t> </a:t>
            </a:r>
            <a:r>
              <a:rPr lang="en-US" sz="1600" b="1" err="1">
                <a:solidFill>
                  <a:srgbClr val="FF0000"/>
                </a:solidFill>
              </a:rPr>
              <a:t>d'accueil</a:t>
            </a:r>
            <a:r>
              <a:rPr lang="en-US" sz="1600" b="1">
                <a:solidFill>
                  <a:srgbClr val="FF0000"/>
                </a:solidFill>
              </a:rPr>
              <a:t> </a:t>
            </a:r>
            <a:endParaRPr lang="fr-FR" sz="1600">
              <a:solidFill>
                <a:srgbClr val="FF0000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err="1">
                <a:solidFill>
                  <a:schemeClr val="tx2"/>
                </a:solidFill>
              </a:rPr>
              <a:t>Visite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en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Normandie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d’une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cohorte</a:t>
            </a:r>
            <a:r>
              <a:rPr lang="en-US" sz="1600" b="1">
                <a:solidFill>
                  <a:schemeClr val="tx2"/>
                </a:solidFill>
              </a:rPr>
              <a:t> de </a:t>
            </a:r>
            <a:r>
              <a:rPr lang="en-US" sz="1600" b="1" err="1">
                <a:solidFill>
                  <a:schemeClr val="tx2"/>
                </a:solidFill>
              </a:rPr>
              <a:t>demandeurs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emploi</a:t>
            </a:r>
            <a:r>
              <a:rPr lang="en-US" sz="1600" b="1">
                <a:solidFill>
                  <a:schemeClr val="tx2"/>
                </a:solidFill>
              </a:rPr>
              <a:t> IDF </a:t>
            </a:r>
            <a:r>
              <a:rPr lang="en-US" sz="1600" b="1" err="1">
                <a:solidFill>
                  <a:schemeClr val="tx2"/>
                </a:solidFill>
              </a:rPr>
              <a:t>ouverts</a:t>
            </a:r>
            <a:r>
              <a:rPr lang="en-US" sz="1600" b="1">
                <a:solidFill>
                  <a:schemeClr val="tx2"/>
                </a:solidFill>
              </a:rPr>
              <a:t> à </a:t>
            </a:r>
            <a:r>
              <a:rPr lang="en-US" sz="1600" b="1" err="1">
                <a:solidFill>
                  <a:schemeClr val="tx2"/>
                </a:solidFill>
              </a:rPr>
              <a:t>mobilité</a:t>
            </a:r>
            <a:r>
              <a:rPr lang="en-US" sz="1600" b="1">
                <a:solidFill>
                  <a:schemeClr val="tx2"/>
                </a:solidFill>
              </a:rPr>
              <a:t> </a:t>
            </a:r>
            <a:r>
              <a:rPr lang="en-US" sz="1600" b="1" err="1">
                <a:solidFill>
                  <a:schemeClr val="tx2"/>
                </a:solidFill>
              </a:rPr>
              <a:t>géographique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err="1">
                <a:solidFill>
                  <a:schemeClr val="tx2"/>
                </a:solidFill>
              </a:rPr>
              <a:t>Programme</a:t>
            </a:r>
            <a:r>
              <a:rPr lang="en-US" sz="1600">
                <a:solidFill>
                  <a:schemeClr val="tx2"/>
                </a:solidFill>
              </a:rPr>
              <a:t> de </a:t>
            </a:r>
            <a:r>
              <a:rPr lang="en-US" sz="1600" err="1">
                <a:solidFill>
                  <a:schemeClr val="tx2"/>
                </a:solidFill>
              </a:rPr>
              <a:t>visite</a:t>
            </a:r>
            <a:r>
              <a:rPr lang="en-US" sz="1600">
                <a:solidFill>
                  <a:schemeClr val="tx2"/>
                </a:solidFill>
              </a:rPr>
              <a:t> : Emile Seine-Maritime (</a:t>
            </a:r>
            <a:r>
              <a:rPr lang="en-US" sz="1600" err="1">
                <a:solidFill>
                  <a:schemeClr val="tx2"/>
                </a:solidFill>
              </a:rPr>
              <a:t>découverte</a:t>
            </a:r>
            <a:r>
              <a:rPr lang="en-US" sz="1600">
                <a:solidFill>
                  <a:schemeClr val="tx2"/>
                </a:solidFill>
              </a:rPr>
              <a:t> du </a:t>
            </a:r>
            <a:r>
              <a:rPr lang="en-US" sz="1600" err="1">
                <a:solidFill>
                  <a:schemeClr val="tx2"/>
                </a:solidFill>
              </a:rPr>
              <a:t>territoire</a:t>
            </a:r>
            <a:r>
              <a:rPr lang="en-US" sz="1600">
                <a:solidFill>
                  <a:schemeClr val="tx2"/>
                </a:solidFill>
              </a:rPr>
              <a:t>) et Pôle </a:t>
            </a:r>
            <a:r>
              <a:rPr lang="en-US" sz="1600" err="1">
                <a:solidFill>
                  <a:schemeClr val="tx2"/>
                </a:solidFill>
              </a:rPr>
              <a:t>emploi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err="1">
                <a:solidFill>
                  <a:schemeClr val="tx2"/>
                </a:solidFill>
              </a:rPr>
              <a:t>Normandie</a:t>
            </a:r>
            <a:r>
              <a:rPr lang="en-US" sz="1600">
                <a:solidFill>
                  <a:schemeClr val="tx2"/>
                </a:solidFill>
              </a:rPr>
              <a:t> (</a:t>
            </a:r>
            <a:r>
              <a:rPr lang="en-US" sz="1600" err="1">
                <a:solidFill>
                  <a:schemeClr val="tx2"/>
                </a:solidFill>
              </a:rPr>
              <a:t>programme</a:t>
            </a:r>
            <a:r>
              <a:rPr lang="en-US" sz="1600">
                <a:solidFill>
                  <a:schemeClr val="tx2"/>
                </a:solidFill>
              </a:rPr>
              <a:t> de </a:t>
            </a:r>
            <a:r>
              <a:rPr lang="en-US" sz="1600" err="1">
                <a:solidFill>
                  <a:schemeClr val="tx2"/>
                </a:solidFill>
              </a:rPr>
              <a:t>visite</a:t>
            </a:r>
            <a:r>
              <a:rPr lang="en-US" sz="1600">
                <a:solidFill>
                  <a:schemeClr val="tx2"/>
                </a:solidFill>
              </a:rPr>
              <a:t> de </a:t>
            </a:r>
            <a:r>
              <a:rPr lang="en-US" sz="1600" err="1">
                <a:solidFill>
                  <a:schemeClr val="tx2"/>
                </a:solidFill>
              </a:rPr>
              <a:t>centres</a:t>
            </a:r>
            <a:r>
              <a:rPr lang="en-US" sz="1600">
                <a:solidFill>
                  <a:schemeClr val="tx2"/>
                </a:solidFill>
              </a:rPr>
              <a:t> de formation et de rencontres avec des entreprises).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2"/>
                </a:solidFill>
              </a:rPr>
              <a:t>Inscription : invitation à </a:t>
            </a:r>
            <a:r>
              <a:rPr lang="en-US" sz="1600" err="1">
                <a:solidFill>
                  <a:schemeClr val="tx2"/>
                </a:solidFill>
              </a:rPr>
              <a:t>une</a:t>
            </a:r>
            <a:r>
              <a:rPr lang="en-US" sz="1600">
                <a:solidFill>
                  <a:schemeClr val="tx2"/>
                </a:solidFill>
              </a:rPr>
              <a:t> information collective courant via le site Emile : https://www.programme-emile.org/accompagnement-emile/via l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err="1">
                <a:solidFill>
                  <a:schemeClr val="tx2"/>
                </a:solidFill>
              </a:rPr>
              <a:t>Cible</a:t>
            </a:r>
            <a:r>
              <a:rPr lang="en-US" sz="1600">
                <a:solidFill>
                  <a:schemeClr val="tx2"/>
                </a:solidFill>
              </a:rPr>
              <a:t> : </a:t>
            </a:r>
            <a:r>
              <a:rPr lang="en-US" sz="1600" err="1">
                <a:solidFill>
                  <a:schemeClr val="tx2"/>
                </a:solidFill>
              </a:rPr>
              <a:t>personnes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err="1">
                <a:solidFill>
                  <a:schemeClr val="tx2"/>
                </a:solidFill>
              </a:rPr>
              <a:t>souhaitant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err="1">
                <a:solidFill>
                  <a:schemeClr val="tx2"/>
                </a:solidFill>
              </a:rPr>
              <a:t>s'installer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err="1">
                <a:solidFill>
                  <a:schemeClr val="tx2"/>
                </a:solidFill>
              </a:rPr>
              <a:t>en</a:t>
            </a:r>
            <a:r>
              <a:rPr lang="en-US" sz="1600">
                <a:solidFill>
                  <a:schemeClr val="tx2"/>
                </a:solidFill>
              </a:rPr>
              <a:t> Seine-Maritime et </a:t>
            </a:r>
            <a:r>
              <a:rPr lang="en-US" sz="1600" err="1">
                <a:solidFill>
                  <a:schemeClr val="tx2"/>
                </a:solidFill>
              </a:rPr>
              <a:t>intéressées</a:t>
            </a:r>
            <a:r>
              <a:rPr lang="en-US" sz="1600">
                <a:solidFill>
                  <a:schemeClr val="tx2"/>
                </a:solidFill>
              </a:rPr>
              <a:t> par les métiers du </a:t>
            </a:r>
            <a:r>
              <a:rPr lang="en-US" sz="1600" err="1">
                <a:solidFill>
                  <a:schemeClr val="tx2"/>
                </a:solidFill>
              </a:rPr>
              <a:t>nucléaire</a:t>
            </a:r>
            <a:r>
              <a:rPr lang="en-US" sz="1600">
                <a:solidFill>
                  <a:schemeClr val="tx2"/>
                </a:solidFill>
              </a:rPr>
              <a:t> - 7 à 10 </a:t>
            </a:r>
            <a:r>
              <a:rPr lang="en-US" sz="1600" err="1">
                <a:solidFill>
                  <a:schemeClr val="tx2"/>
                </a:solidFill>
              </a:rPr>
              <a:t>personnes</a:t>
            </a:r>
            <a:endParaRPr lang="en-US" sz="160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err="1">
                <a:solidFill>
                  <a:schemeClr val="tx2"/>
                </a:solidFill>
                <a:ea typeface="Calibri"/>
                <a:cs typeface="Calibri"/>
              </a:rPr>
              <a:t>Mes</a:t>
            </a:r>
            <a:r>
              <a:rPr lang="en-US" sz="1600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sz="1600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 sz="1600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sz="1600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 sz="1600">
                <a:solidFill>
                  <a:schemeClr val="tx2"/>
                </a:solidFill>
                <a:ea typeface="Calibri"/>
                <a:cs typeface="Calibri"/>
              </a:rPr>
              <a:t> n°: 206957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31C127-E233-9D3B-83AD-6A6F7081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59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F916C6-F2FB-9A86-1DC0-E846991E5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E725D7-15F3-05AA-EF5B-2EF2066081CB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d'emploi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A47E87C-AFF4-AC29-A599-C112282F2FAE}"/>
              </a:ext>
            </a:extLst>
          </p:cNvPr>
          <p:cNvSpPr txBox="1"/>
          <p:nvPr/>
        </p:nvSpPr>
        <p:spPr>
          <a:xfrm>
            <a:off x="4306197" y="139789"/>
            <a:ext cx="7047602" cy="589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>
                <a:solidFill>
                  <a:srgbClr val="FF0000"/>
                </a:solidFill>
              </a:rPr>
              <a:t>8 </a:t>
            </a:r>
            <a:r>
              <a:rPr lang="en-US" sz="1600" b="1" err="1">
                <a:solidFill>
                  <a:srgbClr val="FF0000"/>
                </a:solidFill>
              </a:rPr>
              <a:t>février</a:t>
            </a:r>
            <a:r>
              <a:rPr lang="en-US" sz="1600" b="1">
                <a:solidFill>
                  <a:srgbClr val="FF0000"/>
                </a:solidFill>
              </a:rPr>
              <a:t>  - 14H-17H – </a:t>
            </a:r>
            <a:r>
              <a:rPr lang="en-US" sz="1600" b="1" err="1">
                <a:solidFill>
                  <a:srgbClr val="FF0000"/>
                </a:solidFill>
              </a:rPr>
              <a:t>Yookan</a:t>
            </a:r>
            <a:r>
              <a:rPr lang="en-US" sz="1600" b="1">
                <a:solidFill>
                  <a:srgbClr val="FF0000"/>
                </a:solidFill>
              </a:rPr>
              <a:t> à Rosny-sous-Bois - </a:t>
            </a:r>
            <a:r>
              <a:rPr lang="en-US" sz="1600" b="1" err="1">
                <a:solidFill>
                  <a:srgbClr val="FF0000"/>
                </a:solidFill>
              </a:rPr>
              <a:t>Découverte</a:t>
            </a:r>
            <a:r>
              <a:rPr lang="en-US" sz="1600" b="1">
                <a:solidFill>
                  <a:srgbClr val="FF0000"/>
                </a:solidFill>
              </a:rPr>
              <a:t> des métiers du </a:t>
            </a:r>
            <a:r>
              <a:rPr lang="en-US" sz="1600" b="1" err="1">
                <a:solidFill>
                  <a:srgbClr val="FF0000"/>
                </a:solidFill>
              </a:rPr>
              <a:t>nucléaire</a:t>
            </a:r>
            <a:r>
              <a:rPr lang="en-US" sz="1600" b="1">
                <a:solidFill>
                  <a:srgbClr val="FF0000"/>
                </a:solidFill>
              </a:rPr>
              <a:t> et </a:t>
            </a:r>
            <a:r>
              <a:rPr lang="en-US" sz="1600" b="1" err="1">
                <a:solidFill>
                  <a:srgbClr val="FF0000"/>
                </a:solidFill>
              </a:rPr>
              <a:t>jobdating</a:t>
            </a:r>
            <a:endParaRPr lang="en-US" sz="160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err="1">
                <a:solidFill>
                  <a:schemeClr val="tx2"/>
                </a:solidFill>
              </a:rPr>
              <a:t>Programme</a:t>
            </a:r>
            <a:r>
              <a:rPr lang="en-US" sz="1400">
                <a:solidFill>
                  <a:schemeClr val="tx2"/>
                </a:solidFill>
              </a:rPr>
              <a:t> : </a:t>
            </a:r>
            <a:r>
              <a:rPr lang="en-US" sz="1400" err="1">
                <a:solidFill>
                  <a:schemeClr val="tx2"/>
                </a:solidFill>
              </a:rPr>
              <a:t>jobdating</a:t>
            </a:r>
            <a:r>
              <a:rPr lang="en-US" sz="1400">
                <a:solidFill>
                  <a:schemeClr val="tx2"/>
                </a:solidFill>
              </a:rPr>
              <a:t> et </a:t>
            </a:r>
            <a:r>
              <a:rPr lang="en-US" sz="1400" err="1">
                <a:solidFill>
                  <a:schemeClr val="tx2"/>
                </a:solidFill>
              </a:rPr>
              <a:t>découverte</a:t>
            </a:r>
            <a:r>
              <a:rPr lang="en-US" sz="1400">
                <a:solidFill>
                  <a:schemeClr val="tx2"/>
                </a:solidFill>
              </a:rPr>
              <a:t> des métiers du </a:t>
            </a:r>
            <a:r>
              <a:rPr lang="en-US" sz="1400" err="1">
                <a:solidFill>
                  <a:schemeClr val="tx2"/>
                </a:solidFill>
              </a:rPr>
              <a:t>nucléaire</a:t>
            </a:r>
            <a:r>
              <a:rPr lang="en-US" sz="1400">
                <a:solidFill>
                  <a:schemeClr val="tx2"/>
                </a:solidFill>
              </a:rPr>
              <a:t> au travers de la </a:t>
            </a:r>
            <a:r>
              <a:rPr lang="en-US" sz="1400" err="1">
                <a:solidFill>
                  <a:schemeClr val="tx2"/>
                </a:solidFill>
              </a:rPr>
              <a:t>réalité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virtuelle</a:t>
            </a:r>
            <a:r>
              <a:rPr lang="en-US" sz="1400">
                <a:solidFill>
                  <a:schemeClr val="tx2"/>
                </a:solidFill>
              </a:rPr>
              <a:t> (</a:t>
            </a:r>
            <a:r>
              <a:rPr lang="en-US" sz="1400" err="1">
                <a:solidFill>
                  <a:schemeClr val="tx2"/>
                </a:solidFill>
              </a:rPr>
              <a:t>Yookan</a:t>
            </a:r>
            <a:r>
              <a:rPr lang="en-US" sz="1400">
                <a:solidFill>
                  <a:schemeClr val="tx2"/>
                </a:solidFill>
              </a:rPr>
              <a:t>).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>
                <a:solidFill>
                  <a:schemeClr val="tx2"/>
                </a:solidFill>
              </a:rPr>
              <a:t>EDF Direction Industrielle - </a:t>
            </a:r>
            <a:r>
              <a:rPr lang="en-US" sz="1400" err="1">
                <a:solidFill>
                  <a:schemeClr val="tx2"/>
                </a:solidFill>
              </a:rPr>
              <a:t>Profil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recherchés</a:t>
            </a:r>
            <a:r>
              <a:rPr lang="en-US" sz="1400">
                <a:solidFill>
                  <a:schemeClr val="tx2"/>
                </a:solidFill>
              </a:rPr>
              <a:t> :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11 Bac+5 (école </a:t>
            </a: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ou</a:t>
            </a:r>
            <a:r>
              <a:rPr lang="en-US" sz="1400">
                <a:solidFill>
                  <a:schemeClr val="tx2"/>
                </a:solidFill>
              </a:rPr>
              <a:t> master) sur </a:t>
            </a:r>
            <a:r>
              <a:rPr lang="en-US" sz="1400" err="1">
                <a:solidFill>
                  <a:schemeClr val="tx2"/>
                </a:solidFill>
              </a:rPr>
              <a:t>chimie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65 Bac+5 et 25 Bac+2/3 (BTS, BUT, </a:t>
            </a:r>
            <a:r>
              <a:rPr lang="en-US" sz="1400" err="1">
                <a:solidFill>
                  <a:schemeClr val="tx2"/>
                </a:solidFill>
              </a:rPr>
              <a:t>Licences</a:t>
            </a:r>
            <a:r>
              <a:rPr lang="en-US" sz="1400">
                <a:solidFill>
                  <a:schemeClr val="tx2"/>
                </a:solidFill>
              </a:rPr>
              <a:t> pro) sur </a:t>
            </a:r>
            <a:r>
              <a:rPr lang="en-US" sz="1400" err="1">
                <a:solidFill>
                  <a:schemeClr val="tx2"/>
                </a:solidFill>
              </a:rPr>
              <a:t>matériaux</a:t>
            </a:r>
            <a:r>
              <a:rPr lang="en-US" sz="1400">
                <a:solidFill>
                  <a:schemeClr val="tx2"/>
                </a:solidFill>
              </a:rPr>
              <a:t>, </a:t>
            </a:r>
            <a:r>
              <a:rPr lang="en-US" sz="1400" err="1">
                <a:solidFill>
                  <a:schemeClr val="tx2"/>
                </a:solidFill>
              </a:rPr>
              <a:t>mécanique</a:t>
            </a:r>
            <a:r>
              <a:rPr lang="en-US" sz="1400">
                <a:solidFill>
                  <a:schemeClr val="tx2"/>
                </a:solidFill>
              </a:rPr>
              <a:t>, </a:t>
            </a:r>
            <a:r>
              <a:rPr lang="en-US" sz="1400" err="1">
                <a:solidFill>
                  <a:schemeClr val="tx2"/>
                </a:solidFill>
              </a:rPr>
              <a:t>soudage</a:t>
            </a:r>
            <a:r>
              <a:rPr lang="en-US" sz="1400">
                <a:solidFill>
                  <a:schemeClr val="tx2"/>
                </a:solidFill>
              </a:rPr>
              <a:t>, END/CND …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>
                <a:solidFill>
                  <a:schemeClr val="tx2"/>
                </a:solidFill>
              </a:rPr>
              <a:t>EDF CNPE </a:t>
            </a:r>
            <a:r>
              <a:rPr lang="en-US" sz="1400" b="1" err="1">
                <a:solidFill>
                  <a:schemeClr val="tx2"/>
                </a:solidFill>
              </a:rPr>
              <a:t>Nogent</a:t>
            </a:r>
            <a:r>
              <a:rPr lang="en-US" sz="1400" b="1">
                <a:solidFill>
                  <a:schemeClr val="tx2"/>
                </a:solidFill>
              </a:rPr>
              <a:t> sur Seine</a:t>
            </a:r>
            <a:endParaRPr lang="en-US" sz="1400" b="1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>
                <a:solidFill>
                  <a:schemeClr val="tx2"/>
                </a:solidFill>
              </a:rPr>
              <a:t>Société INTERACTION</a:t>
            </a:r>
            <a:r>
              <a:rPr lang="en-US" sz="1400">
                <a:solidFill>
                  <a:schemeClr val="tx2"/>
                </a:solidFill>
              </a:rPr>
              <a:t> (travail </a:t>
            </a:r>
            <a:r>
              <a:rPr lang="en-US" sz="1400" err="1">
                <a:solidFill>
                  <a:schemeClr val="tx2"/>
                </a:solidFill>
              </a:rPr>
              <a:t>temporaire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en</a:t>
            </a:r>
            <a:r>
              <a:rPr lang="en-US" sz="1400">
                <a:solidFill>
                  <a:schemeClr val="tx2"/>
                </a:solidFill>
              </a:rPr>
              <a:t> lien avec CNPE </a:t>
            </a:r>
            <a:r>
              <a:rPr lang="en-US" sz="1400" err="1">
                <a:solidFill>
                  <a:schemeClr val="tx2"/>
                </a:solidFill>
              </a:rPr>
              <a:t>Nogent</a:t>
            </a:r>
            <a:r>
              <a:rPr lang="en-US" sz="1400">
                <a:solidFill>
                  <a:schemeClr val="tx2"/>
                </a:solidFill>
              </a:rPr>
              <a:t>) - </a:t>
            </a:r>
            <a:r>
              <a:rPr lang="en-US" sz="1400" err="1">
                <a:solidFill>
                  <a:schemeClr val="tx2"/>
                </a:solidFill>
              </a:rPr>
              <a:t>Profils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recherchés</a:t>
            </a:r>
            <a:r>
              <a:rPr lang="en-US" sz="1400">
                <a:solidFill>
                  <a:schemeClr val="tx2"/>
                </a:solidFill>
              </a:rPr>
              <a:t> :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Echafaudeur</a:t>
            </a:r>
            <a:r>
              <a:rPr lang="en-US" sz="1400">
                <a:solidFill>
                  <a:schemeClr val="tx2"/>
                </a:solidFill>
              </a:rPr>
              <a:t>, </a:t>
            </a:r>
            <a:r>
              <a:rPr lang="en-US" sz="1400" err="1">
                <a:solidFill>
                  <a:schemeClr val="tx2"/>
                </a:solidFill>
              </a:rPr>
              <a:t>calorifugeur</a:t>
            </a:r>
            <a:r>
              <a:rPr lang="en-US" sz="1400">
                <a:solidFill>
                  <a:schemeClr val="tx2"/>
                </a:solidFill>
              </a:rPr>
              <a:t>, </a:t>
            </a:r>
            <a:r>
              <a:rPr lang="en-US" sz="1400" err="1">
                <a:solidFill>
                  <a:schemeClr val="tx2"/>
                </a:solidFill>
              </a:rPr>
              <a:t>logisticien</a:t>
            </a:r>
            <a:r>
              <a:rPr lang="en-US" sz="1400">
                <a:solidFill>
                  <a:schemeClr val="tx2"/>
                </a:solidFill>
              </a:rPr>
              <a:t> …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>
                <a:solidFill>
                  <a:schemeClr val="tx2"/>
                </a:solidFill>
              </a:rPr>
              <a:t>SOFREN </a:t>
            </a:r>
            <a:r>
              <a:rPr lang="en-US" sz="1400">
                <a:solidFill>
                  <a:schemeClr val="tx2"/>
                </a:solidFill>
              </a:rPr>
              <a:t>– </a:t>
            </a:r>
            <a:r>
              <a:rPr lang="en-US" sz="1400" err="1">
                <a:solidFill>
                  <a:schemeClr val="tx2"/>
                </a:solidFill>
              </a:rPr>
              <a:t>Profils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recherchés</a:t>
            </a:r>
            <a:r>
              <a:rPr lang="en-US" sz="1400">
                <a:solidFill>
                  <a:schemeClr val="tx2"/>
                </a:solidFill>
              </a:rPr>
              <a:t> :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Matériaux </a:t>
            </a:r>
            <a:r>
              <a:rPr lang="en-US" sz="1400" err="1">
                <a:solidFill>
                  <a:schemeClr val="tx2"/>
                </a:solidFill>
              </a:rPr>
              <a:t>Soudage</a:t>
            </a:r>
            <a:r>
              <a:rPr lang="en-US" sz="1400">
                <a:solidFill>
                  <a:schemeClr val="tx2"/>
                </a:solidFill>
              </a:rPr>
              <a:t>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Projeteur</a:t>
            </a:r>
            <a:r>
              <a:rPr lang="en-US" sz="1400">
                <a:solidFill>
                  <a:schemeClr val="tx2"/>
                </a:solidFill>
              </a:rPr>
              <a:t> IG |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conception </a:t>
            </a:r>
            <a:r>
              <a:rPr lang="en-US" sz="1400" err="1">
                <a:solidFill>
                  <a:schemeClr val="tx2"/>
                </a:solidFill>
              </a:rPr>
              <a:t>mécanique</a:t>
            </a:r>
            <a:r>
              <a:rPr lang="en-US" sz="1400">
                <a:solidFill>
                  <a:schemeClr val="tx2"/>
                </a:solidFill>
              </a:rPr>
              <a:t>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Installation </a:t>
            </a:r>
            <a:r>
              <a:rPr lang="en-US" sz="1400" err="1">
                <a:solidFill>
                  <a:schemeClr val="tx2"/>
                </a:solidFill>
              </a:rPr>
              <a:t>Générales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Doc Controller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métallurgiste</a:t>
            </a:r>
            <a:r>
              <a:rPr lang="en-US" sz="1400">
                <a:solidFill>
                  <a:schemeClr val="tx2"/>
                </a:solidFill>
              </a:rPr>
              <a:t> | </a:t>
            </a:r>
            <a:r>
              <a:rPr lang="en-US" sz="1400" err="1">
                <a:solidFill>
                  <a:schemeClr val="tx2"/>
                </a:solidFill>
              </a:rPr>
              <a:t>Logiciel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Thermocalc</a:t>
            </a:r>
            <a:r>
              <a:rPr lang="en-US" sz="1400">
                <a:solidFill>
                  <a:schemeClr val="tx2"/>
                </a:solidFill>
              </a:rPr>
              <a:t> H/F 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ESPN (Equipement Sous Pression </a:t>
            </a:r>
            <a:r>
              <a:rPr lang="en-US" sz="1400" err="1">
                <a:solidFill>
                  <a:schemeClr val="tx2"/>
                </a:solidFill>
              </a:rPr>
              <a:t>Nucléaire</a:t>
            </a:r>
            <a:r>
              <a:rPr lang="en-US" sz="1400">
                <a:solidFill>
                  <a:schemeClr val="tx2"/>
                </a:solidFill>
              </a:rPr>
              <a:t>) </a:t>
            </a:r>
            <a:r>
              <a:rPr lang="en-US" sz="1400" err="1">
                <a:solidFill>
                  <a:schemeClr val="tx2"/>
                </a:solidFill>
              </a:rPr>
              <a:t>Réglementaire</a:t>
            </a:r>
            <a:r>
              <a:rPr lang="en-US" sz="1400">
                <a:solidFill>
                  <a:schemeClr val="tx2"/>
                </a:solidFill>
              </a:rPr>
              <a:t> </a:t>
            </a:r>
            <a:br>
              <a:rPr lang="en-US" sz="1400"/>
            </a:br>
            <a:r>
              <a:rPr lang="en-US" sz="1400" err="1">
                <a:solidFill>
                  <a:schemeClr val="tx2"/>
                </a:solidFill>
              </a:rPr>
              <a:t>Ingénieur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Sûreté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Nucléaire</a:t>
            </a:r>
            <a:r>
              <a:rPr lang="en-US" sz="1400">
                <a:solidFill>
                  <a:schemeClr val="tx2"/>
                </a:solidFill>
              </a:rPr>
              <a:t> | </a:t>
            </a:r>
            <a:r>
              <a:rPr lang="en-US" sz="1400" err="1">
                <a:solidFill>
                  <a:schemeClr val="tx2"/>
                </a:solidFill>
              </a:rPr>
              <a:t>Référent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Agression</a:t>
            </a:r>
            <a:br>
              <a:rPr lang="en-US" sz="1400"/>
            </a:br>
            <a:r>
              <a:rPr lang="en-US" sz="1400" err="1">
                <a:solidFill>
                  <a:schemeClr val="tx2"/>
                </a:solidFill>
              </a:rPr>
              <a:t>Pilote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Contrat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>
                <a:solidFill>
                  <a:schemeClr val="tx2"/>
                </a:solidFill>
              </a:rPr>
              <a:t>Sourcing : </a:t>
            </a:r>
            <a:r>
              <a:rPr lang="en-US" sz="1400" err="1">
                <a:solidFill>
                  <a:schemeClr val="tx2"/>
                </a:solidFill>
              </a:rPr>
              <a:t>agence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Cardinet</a:t>
            </a:r>
            <a:r>
              <a:rPr lang="en-US" sz="1400">
                <a:solidFill>
                  <a:schemeClr val="tx2"/>
                </a:solidFill>
              </a:rPr>
              <a:t> (</a:t>
            </a:r>
            <a:r>
              <a:rPr lang="en-US" sz="1400" err="1">
                <a:solidFill>
                  <a:schemeClr val="tx2"/>
                </a:solidFill>
              </a:rPr>
              <a:t>en</a:t>
            </a:r>
            <a:r>
              <a:rPr lang="en-US" sz="1400">
                <a:solidFill>
                  <a:schemeClr val="tx2"/>
                </a:solidFill>
              </a:rPr>
              <a:t> charge de </a:t>
            </a:r>
            <a:r>
              <a:rPr lang="en-US" sz="1400" err="1">
                <a:solidFill>
                  <a:schemeClr val="tx2"/>
                </a:solidFill>
              </a:rPr>
              <a:t>l'énergie</a:t>
            </a:r>
            <a:r>
              <a:rPr lang="en-US" sz="1400">
                <a:solidFill>
                  <a:schemeClr val="tx2"/>
                </a:solidFill>
              </a:rPr>
              <a:t> </a:t>
            </a:r>
            <a:r>
              <a:rPr lang="en-US" sz="1400" err="1">
                <a:solidFill>
                  <a:schemeClr val="tx2"/>
                </a:solidFill>
              </a:rPr>
              <a:t>nucléaire</a:t>
            </a:r>
            <a:r>
              <a:rPr lang="en-US" sz="1400">
                <a:solidFill>
                  <a:schemeClr val="tx2"/>
                </a:solidFill>
              </a:rPr>
              <a:t> dans la convention de </a:t>
            </a:r>
            <a:r>
              <a:rPr lang="en-US" sz="1400" err="1">
                <a:solidFill>
                  <a:schemeClr val="tx2"/>
                </a:solidFill>
              </a:rPr>
              <a:t>partenariat</a:t>
            </a:r>
            <a:r>
              <a:rPr lang="en-US" sz="1400">
                <a:solidFill>
                  <a:schemeClr val="tx2"/>
                </a:solidFill>
              </a:rPr>
              <a:t> avec EDF)</a:t>
            </a: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>
                <a:solidFill>
                  <a:schemeClr val="tx2"/>
                </a:solidFill>
              </a:rPr>
              <a:t>Animation : GIM EST ( Association </a:t>
            </a:r>
            <a:r>
              <a:rPr lang="en-US" sz="1400" err="1">
                <a:solidFill>
                  <a:schemeClr val="tx2"/>
                </a:solidFill>
              </a:rPr>
              <a:t>Régionale</a:t>
            </a:r>
            <a:r>
              <a:rPr lang="en-US" sz="1400">
                <a:solidFill>
                  <a:schemeClr val="tx2"/>
                </a:solidFill>
              </a:rPr>
              <a:t> de </a:t>
            </a:r>
            <a:r>
              <a:rPr lang="en-US" sz="1400" err="1">
                <a:solidFill>
                  <a:schemeClr val="tx2"/>
                </a:solidFill>
              </a:rPr>
              <a:t>Prestataires</a:t>
            </a:r>
            <a:r>
              <a:rPr lang="en-US" sz="1400">
                <a:solidFill>
                  <a:schemeClr val="tx2"/>
                </a:solidFill>
              </a:rPr>
              <a:t> ) - </a:t>
            </a:r>
            <a:r>
              <a:rPr lang="en-US" sz="1400" err="1">
                <a:solidFill>
                  <a:schemeClr val="tx2"/>
                </a:solidFill>
              </a:rPr>
              <a:t>agence</a:t>
            </a:r>
            <a:r>
              <a:rPr lang="en-US" sz="1400">
                <a:solidFill>
                  <a:schemeClr val="tx2"/>
                </a:solidFill>
              </a:rPr>
              <a:t> de </a:t>
            </a:r>
            <a:r>
              <a:rPr lang="en-US" sz="1400" err="1">
                <a:solidFill>
                  <a:schemeClr val="tx2"/>
                </a:solidFill>
              </a:rPr>
              <a:t>Cardinet</a:t>
            </a:r>
            <a:r>
              <a:rPr lang="en-US" sz="1400">
                <a:solidFill>
                  <a:schemeClr val="tx2"/>
                </a:solidFill>
              </a:rPr>
              <a:t>, Saint-Denis et Provins (</a:t>
            </a:r>
            <a:r>
              <a:rPr lang="en-US" sz="1400" err="1">
                <a:solidFill>
                  <a:schemeClr val="tx2"/>
                </a:solidFill>
              </a:rPr>
              <a:t>proximité</a:t>
            </a:r>
            <a:r>
              <a:rPr lang="en-US" sz="1400">
                <a:solidFill>
                  <a:schemeClr val="tx2"/>
                </a:solidFill>
              </a:rPr>
              <a:t> avec la centrale </a:t>
            </a:r>
            <a:r>
              <a:rPr lang="en-US" sz="1400" err="1">
                <a:solidFill>
                  <a:schemeClr val="tx2"/>
                </a:solidFill>
              </a:rPr>
              <a:t>nucléaire</a:t>
            </a:r>
            <a:r>
              <a:rPr lang="en-US" sz="1400">
                <a:solidFill>
                  <a:schemeClr val="tx2"/>
                </a:solidFill>
              </a:rPr>
              <a:t> de </a:t>
            </a:r>
            <a:r>
              <a:rPr lang="en-US" sz="1400" err="1">
                <a:solidFill>
                  <a:schemeClr val="tx2"/>
                </a:solidFill>
              </a:rPr>
              <a:t>Nogent</a:t>
            </a:r>
            <a:r>
              <a:rPr lang="en-US" sz="1400">
                <a:solidFill>
                  <a:schemeClr val="tx2"/>
                </a:solidFill>
              </a:rPr>
              <a:t>-sur-Seine) - Equipe </a:t>
            </a:r>
            <a:r>
              <a:rPr lang="en-US" sz="1400" err="1">
                <a:solidFill>
                  <a:schemeClr val="tx2"/>
                </a:solidFill>
              </a:rPr>
              <a:t>Yookan</a:t>
            </a:r>
            <a:endParaRPr lang="en-US" sz="14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>
                <a:solidFill>
                  <a:schemeClr val="tx2"/>
                </a:solidFill>
                <a:ea typeface="Calibri"/>
                <a:cs typeface="Calibri"/>
              </a:rPr>
              <a:t>Mes </a:t>
            </a:r>
            <a:r>
              <a:rPr lang="en-US" sz="1400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 sz="1400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sz="1400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 sz="1400">
                <a:solidFill>
                  <a:schemeClr val="tx2"/>
                </a:solidFill>
                <a:ea typeface="Calibri"/>
                <a:cs typeface="Calibri"/>
              </a:rPr>
              <a:t> n°: 209269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DE43881-5999-5E20-A5C4-3EAC1CBB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938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0E18EB-E9F0-57A0-F6CE-F759E0B43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9C1C97E-6343-8294-222A-82D255223747}"/>
              </a:ext>
            </a:extLst>
          </p:cNvPr>
          <p:cNvSpPr txBox="1"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Actions en direction des demandeurs d'emploi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23229EE-4B1F-CD18-F445-84ADCFF47B0D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rgbClr val="FF0000"/>
                </a:solidFill>
              </a:rPr>
              <a:t>9 </a:t>
            </a:r>
            <a:r>
              <a:rPr lang="en-US" b="1" err="1">
                <a:solidFill>
                  <a:srgbClr val="FF0000"/>
                </a:solidFill>
              </a:rPr>
              <a:t>février</a:t>
            </a:r>
            <a:r>
              <a:rPr lang="en-US" b="1">
                <a:solidFill>
                  <a:srgbClr val="FF0000"/>
                </a:solidFill>
              </a:rPr>
              <a:t> 13H30-16H00 – </a:t>
            </a:r>
            <a:r>
              <a:rPr lang="en-US" b="1" err="1">
                <a:solidFill>
                  <a:srgbClr val="FF0000"/>
                </a:solidFill>
              </a:rPr>
              <a:t>Présentation</a:t>
            </a:r>
            <a:r>
              <a:rPr lang="en-US" b="1">
                <a:solidFill>
                  <a:srgbClr val="FF0000"/>
                </a:solidFill>
              </a:rPr>
              <a:t> des métiers </a:t>
            </a:r>
            <a:r>
              <a:rPr lang="en-US" b="1" err="1">
                <a:solidFill>
                  <a:srgbClr val="FF0000"/>
                </a:solidFill>
              </a:rPr>
              <a:t>dans</a:t>
            </a:r>
            <a:r>
              <a:rPr lang="en-US" b="1">
                <a:solidFill>
                  <a:srgbClr val="FF0000"/>
                </a:solidFill>
              </a:rPr>
              <a:t> le </a:t>
            </a:r>
            <a:r>
              <a:rPr lang="en-US" b="1" err="1">
                <a:solidFill>
                  <a:srgbClr val="FF0000"/>
                </a:solidFill>
              </a:rPr>
              <a:t>secteur</a:t>
            </a:r>
            <a:r>
              <a:rPr lang="en-US" b="1">
                <a:solidFill>
                  <a:srgbClr val="FF0000"/>
                </a:solidFill>
              </a:rPr>
              <a:t> du </a:t>
            </a:r>
            <a:r>
              <a:rPr lang="en-US" b="1" err="1">
                <a:solidFill>
                  <a:srgbClr val="FF0000"/>
                </a:solidFill>
              </a:rPr>
              <a:t>nucléaire</a:t>
            </a:r>
            <a:r>
              <a:rPr lang="en-US" b="1">
                <a:solidFill>
                  <a:srgbClr val="FF0000"/>
                </a:solidFill>
              </a:rPr>
              <a:t> - Centre de formation </a:t>
            </a:r>
            <a:r>
              <a:rPr lang="en-US" b="1" err="1">
                <a:solidFill>
                  <a:srgbClr val="FF0000"/>
                </a:solidFill>
              </a:rPr>
              <a:t>Ecole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 err="1">
                <a:solidFill>
                  <a:srgbClr val="FF0000"/>
                </a:solidFill>
              </a:rPr>
              <a:t>Orano</a:t>
            </a:r>
            <a:r>
              <a:rPr lang="en-US" b="1">
                <a:solidFill>
                  <a:srgbClr val="FF0000"/>
                </a:solidFill>
              </a:rPr>
              <a:t> DS – </a:t>
            </a:r>
            <a:r>
              <a:rPr lang="en-US" b="1" err="1">
                <a:solidFill>
                  <a:srgbClr val="FF0000"/>
                </a:solidFill>
              </a:rPr>
              <a:t>Rungis</a:t>
            </a:r>
            <a:endParaRPr lang="en-US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err="1">
                <a:solidFill>
                  <a:schemeClr val="tx2"/>
                </a:solidFill>
              </a:rPr>
              <a:t>Visite</a:t>
            </a:r>
            <a:r>
              <a:rPr lang="en-US" b="1">
                <a:solidFill>
                  <a:schemeClr val="tx2"/>
                </a:solidFill>
              </a:rPr>
              <a:t> d'un </a:t>
            </a:r>
            <a:r>
              <a:rPr lang="en-US" b="1" err="1">
                <a:solidFill>
                  <a:schemeClr val="tx2"/>
                </a:solidFill>
              </a:rPr>
              <a:t>chantier</a:t>
            </a:r>
            <a:r>
              <a:rPr lang="en-US" b="1">
                <a:solidFill>
                  <a:schemeClr val="tx2"/>
                </a:solidFill>
              </a:rPr>
              <a:t> </a:t>
            </a:r>
            <a:r>
              <a:rPr lang="en-US" b="1" err="1">
                <a:solidFill>
                  <a:schemeClr val="tx2"/>
                </a:solidFill>
              </a:rPr>
              <a:t>école</a:t>
            </a:r>
            <a:r>
              <a:rPr lang="en-US" b="1">
                <a:solidFill>
                  <a:schemeClr val="tx2"/>
                </a:solidFill>
              </a:rPr>
              <a:t> - </a:t>
            </a:r>
            <a:r>
              <a:rPr lang="en-US" b="1" err="1">
                <a:solidFill>
                  <a:schemeClr val="tx2"/>
                </a:solidFill>
              </a:rPr>
              <a:t>découverte</a:t>
            </a:r>
            <a:r>
              <a:rPr lang="en-US" b="1">
                <a:solidFill>
                  <a:schemeClr val="tx2"/>
                </a:solidFill>
              </a:rPr>
              <a:t> des métiers et des formations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Agence</a:t>
            </a:r>
            <a:r>
              <a:rPr lang="en-US">
                <a:solidFill>
                  <a:schemeClr val="tx2"/>
                </a:solidFill>
              </a:rPr>
              <a:t> de Choisy-le-Roi (94) </a:t>
            </a: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lien avec </a:t>
            </a:r>
            <a:r>
              <a:rPr lang="en-US" err="1">
                <a:solidFill>
                  <a:schemeClr val="tx2"/>
                </a:solidFill>
              </a:rPr>
              <a:t>l'agence</a:t>
            </a:r>
            <a:r>
              <a:rPr lang="en-US">
                <a:solidFill>
                  <a:schemeClr val="tx2"/>
                </a:solidFill>
              </a:rPr>
              <a:t> de </a:t>
            </a:r>
            <a:r>
              <a:rPr lang="en-US" err="1">
                <a:solidFill>
                  <a:schemeClr val="tx2"/>
                </a:solidFill>
              </a:rPr>
              <a:t>Palaiseau</a:t>
            </a:r>
            <a:r>
              <a:rPr lang="en-US">
                <a:solidFill>
                  <a:schemeClr val="tx2"/>
                </a:solidFill>
              </a:rPr>
              <a:t> (91)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Postes</a:t>
            </a:r>
            <a:r>
              <a:rPr lang="en-US">
                <a:solidFill>
                  <a:schemeClr val="tx2"/>
                </a:solidFill>
              </a:rPr>
              <a:t> </a:t>
            </a:r>
            <a:r>
              <a:rPr lang="en-US" err="1">
                <a:solidFill>
                  <a:schemeClr val="tx2"/>
                </a:solidFill>
              </a:rPr>
              <a:t>basés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Essonne et </a:t>
            </a:r>
            <a:r>
              <a:rPr lang="en-US" err="1">
                <a:solidFill>
                  <a:schemeClr val="tx2"/>
                </a:solidFill>
              </a:rPr>
              <a:t>Hauts</a:t>
            </a:r>
            <a:r>
              <a:rPr lang="en-US">
                <a:solidFill>
                  <a:schemeClr val="tx2"/>
                </a:solidFill>
              </a:rPr>
              <a:t>-de-Seine (agent intervention et exploitation, </a:t>
            </a:r>
            <a:r>
              <a:rPr lang="en-US" err="1">
                <a:solidFill>
                  <a:schemeClr val="tx2"/>
                </a:solidFill>
              </a:rPr>
              <a:t>magasinier</a:t>
            </a:r>
            <a:r>
              <a:rPr lang="en-US">
                <a:solidFill>
                  <a:schemeClr val="tx2"/>
                </a:solidFill>
              </a:rPr>
              <a:t>, </a:t>
            </a:r>
            <a:r>
              <a:rPr lang="en-US" err="1">
                <a:solidFill>
                  <a:schemeClr val="tx2"/>
                </a:solidFill>
              </a:rPr>
              <a:t>technicien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essais</a:t>
            </a:r>
            <a:r>
              <a:rPr lang="en-US">
                <a:solidFill>
                  <a:schemeClr val="tx2"/>
                </a:solidFill>
              </a:rPr>
              <a:t> ventilation, … et </a:t>
            </a:r>
            <a:r>
              <a:rPr lang="en-US" err="1">
                <a:solidFill>
                  <a:schemeClr val="tx2"/>
                </a:solidFill>
              </a:rPr>
              <a:t>électromécanicien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seul</a:t>
            </a:r>
            <a:r>
              <a:rPr lang="en-US">
                <a:solidFill>
                  <a:schemeClr val="tx2"/>
                </a:solidFill>
              </a:rPr>
              <a:t> poste hors </a:t>
            </a:r>
            <a:r>
              <a:rPr lang="en-US" err="1">
                <a:solidFill>
                  <a:schemeClr val="tx2"/>
                </a:solidFill>
              </a:rPr>
              <a:t>environnement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nucléaire</a:t>
            </a:r>
            <a:r>
              <a:rPr lang="en-US">
                <a:solidFill>
                  <a:schemeClr val="tx2"/>
                </a:solidFill>
              </a:rPr>
              <a:t>).</a:t>
            </a: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</a:rPr>
              <a:t>En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amont</a:t>
            </a:r>
            <a:r>
              <a:rPr lang="en-US">
                <a:solidFill>
                  <a:schemeClr val="tx2"/>
                </a:solidFill>
              </a:rPr>
              <a:t> : intervention du </a:t>
            </a:r>
            <a:r>
              <a:rPr lang="en-US" err="1">
                <a:solidFill>
                  <a:schemeClr val="tx2"/>
                </a:solidFill>
              </a:rPr>
              <a:t>Directeur</a:t>
            </a:r>
            <a:r>
              <a:rPr lang="en-US">
                <a:solidFill>
                  <a:schemeClr val="tx2"/>
                </a:solidFill>
              </a:rPr>
              <a:t> de </a:t>
            </a:r>
            <a:r>
              <a:rPr lang="en-US" err="1">
                <a:solidFill>
                  <a:schemeClr val="tx2"/>
                </a:solidFill>
              </a:rPr>
              <a:t>l'école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auprès</a:t>
            </a:r>
            <a:r>
              <a:rPr lang="en-US">
                <a:solidFill>
                  <a:schemeClr val="tx2"/>
                </a:solidFill>
              </a:rPr>
              <a:t> de </a:t>
            </a:r>
            <a:r>
              <a:rPr lang="en-US" err="1">
                <a:solidFill>
                  <a:schemeClr val="tx2"/>
                </a:solidFill>
              </a:rPr>
              <a:t>l'équipe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u="none" strike="noStrike">
                <a:solidFill>
                  <a:schemeClr val="tx2"/>
                </a:solidFill>
                <a:effectLst/>
              </a:rPr>
              <a:t>de</a:t>
            </a:r>
            <a:r>
              <a:rPr lang="en-US">
                <a:solidFill>
                  <a:schemeClr val="tx2"/>
                </a:solidFill>
              </a:rPr>
              <a:t> Choisy pour </a:t>
            </a:r>
            <a:r>
              <a:rPr lang="en-US" err="1">
                <a:solidFill>
                  <a:schemeClr val="tx2"/>
                </a:solidFill>
              </a:rPr>
              <a:t>présenter</a:t>
            </a:r>
            <a:r>
              <a:rPr lang="en-US">
                <a:solidFill>
                  <a:schemeClr val="tx2"/>
                </a:solidFill>
              </a:rPr>
              <a:t> les </a:t>
            </a:r>
            <a:r>
              <a:rPr lang="en-US" err="1">
                <a:solidFill>
                  <a:schemeClr val="tx2"/>
                </a:solidFill>
              </a:rPr>
              <a:t>besoins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d'Orano</a:t>
            </a:r>
            <a:r>
              <a:rPr lang="en-US">
                <a:solidFill>
                  <a:schemeClr val="tx2"/>
                </a:solidFill>
              </a:rPr>
              <a:t> DS, les métiers et les </a:t>
            </a:r>
            <a:r>
              <a:rPr lang="en-US" err="1">
                <a:solidFill>
                  <a:schemeClr val="tx2"/>
                </a:solidFill>
              </a:rPr>
              <a:t>offres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d'emploi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ainsi</a:t>
            </a:r>
            <a:r>
              <a:rPr lang="en-US">
                <a:solidFill>
                  <a:schemeClr val="tx2"/>
                </a:solidFill>
              </a:rPr>
              <a:t> que les </a:t>
            </a:r>
            <a:r>
              <a:rPr lang="en-US" err="1">
                <a:solidFill>
                  <a:schemeClr val="tx2"/>
                </a:solidFill>
              </a:rPr>
              <a:t>profils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attendus</a:t>
            </a:r>
            <a:r>
              <a:rPr lang="en-US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Mes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événements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tx2"/>
                </a:solidFill>
                <a:ea typeface="Calibri"/>
                <a:cs typeface="Calibri"/>
              </a:rPr>
              <a:t>emploi</a:t>
            </a:r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 n°:  207117 et 207124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u="none" strike="noStrike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6E21D7D-F63A-FEB2-356B-FDB4CA30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C814DB2B-3EFD-4766-A6C9-C9A5E84D2897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</a:pPr>
              <a:t>9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75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oleEmploi_CharteDef">
      <a:dk1>
        <a:srgbClr val="18073A"/>
      </a:dk1>
      <a:lt1>
        <a:srgbClr val="FFFFFF"/>
      </a:lt1>
      <a:dk2>
        <a:srgbClr val="003C7C"/>
      </a:dk2>
      <a:lt2>
        <a:srgbClr val="E7E6E6"/>
      </a:lt2>
      <a:accent1>
        <a:srgbClr val="DA0719"/>
      </a:accent1>
      <a:accent2>
        <a:srgbClr val="16519F"/>
      </a:accent2>
      <a:accent3>
        <a:srgbClr val="0E79BF"/>
      </a:accent3>
      <a:accent4>
        <a:srgbClr val="FF5950"/>
      </a:accent4>
      <a:accent5>
        <a:srgbClr val="599D78"/>
      </a:accent5>
      <a:accent6>
        <a:srgbClr val="CD1251"/>
      </a:accent6>
      <a:hlink>
        <a:srgbClr val="0E79BF"/>
      </a:hlink>
      <a:folHlink>
        <a:srgbClr val="FCBC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957</Words>
  <Application>Microsoft Office PowerPoint</Application>
  <PresentationFormat>Grand écran</PresentationFormat>
  <Paragraphs>153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Pole Emploi PRO</vt:lpstr>
      <vt:lpstr>Pole Emploi PRO Light</vt:lpstr>
      <vt:lpstr>Arial</vt:lpstr>
      <vt:lpstr>Calibri</vt:lpstr>
      <vt:lpstr>Verdana</vt:lpstr>
      <vt:lpstr>Thème Office</vt:lpstr>
      <vt:lpstr>PROGRAMME DE LA SEMAINE  DES METIERS DU NUCLEAIRE 5 au 9 février 2024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Pôle Emploi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Charte graphique Pôle emploi - Gabarit ppt Institutionnels (2022)</dc:title>
  <dc:creator>CHEMINEAU-GRICOURT Romuald</dc:creator>
  <cp:lastModifiedBy>Raphaëlle Pienne</cp:lastModifiedBy>
  <cp:revision>15</cp:revision>
  <dcterms:created xsi:type="dcterms:W3CDTF">2022-01-03T08:40:06Z</dcterms:created>
  <dcterms:modified xsi:type="dcterms:W3CDTF">2024-01-23T15:17:56Z</dcterms:modified>
</cp:coreProperties>
</file>