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sldIdLst>
    <p:sldId id="262" r:id="rId2"/>
    <p:sldId id="271" r:id="rId3"/>
    <p:sldId id="265" r:id="rId4"/>
    <p:sldId id="261" r:id="rId5"/>
    <p:sldId id="263" r:id="rId6"/>
    <p:sldId id="264" r:id="rId7"/>
    <p:sldId id="256" r:id="rId8"/>
    <p:sldId id="277" r:id="rId9"/>
    <p:sldId id="268" r:id="rId10"/>
    <p:sldId id="283" r:id="rId11"/>
    <p:sldId id="284" r:id="rId12"/>
    <p:sldId id="297" r:id="rId13"/>
    <p:sldId id="301" r:id="rId14"/>
    <p:sldId id="305" r:id="rId15"/>
    <p:sldId id="303" r:id="rId16"/>
    <p:sldId id="292" r:id="rId17"/>
    <p:sldId id="282" r:id="rId18"/>
    <p:sldId id="295" r:id="rId19"/>
    <p:sldId id="299" r:id="rId20"/>
    <p:sldId id="304" r:id="rId21"/>
    <p:sldId id="302" r:id="rId22"/>
    <p:sldId id="300" r:id="rId23"/>
    <p:sldId id="267" r:id="rId24"/>
    <p:sldId id="257" r:id="rId25"/>
    <p:sldId id="259" r:id="rId26"/>
    <p:sldId id="260" r:id="rId27"/>
    <p:sldId id="26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fr-FR"/>
              <a:t>Modifiez le style du titre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777749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fr-FR"/>
              <a:t>Modifiez le style du titre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7/6/2021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045966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7/6/2021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61584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7/6/2021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95501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7/6/2021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92796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fr-FR"/>
              <a:t>Modifiez le style du titre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smtClean="0"/>
              <a:pPr/>
              <a:t>7/6/2021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789011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fr-FR"/>
              <a:t>Modifiez le style du titre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smtClean="0"/>
              <a:pPr/>
              <a:t>7/6/2021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798467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600130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832648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0375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t>7/6/2021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90097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7/6/2021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128483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7/6/2021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234946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7/6/2021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155195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7/6/2021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650371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7/6/2021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569504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7/6/2021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083284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8A87A34-81AB-432B-8DAE-1953F412C126}" type="datetimeFigureOut">
              <a:rPr lang="en-US" smtClean="0"/>
              <a:pPr/>
              <a:t>7/6/2021</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43816899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18" Type="http://schemas.openxmlformats.org/officeDocument/2006/relationships/image" Target="../media/image16.jpg"/><Relationship Id="rId3" Type="http://schemas.openxmlformats.org/officeDocument/2006/relationships/image" Target="../media/image19.PNG"/><Relationship Id="rId7" Type="http://schemas.openxmlformats.org/officeDocument/2006/relationships/image" Target="../media/image12.PNG"/><Relationship Id="rId12" Type="http://schemas.openxmlformats.org/officeDocument/2006/relationships/image" Target="../media/image24.PNG"/><Relationship Id="rId17" Type="http://schemas.openxmlformats.org/officeDocument/2006/relationships/image" Target="../media/image39.png"/><Relationship Id="rId2" Type="http://schemas.openxmlformats.org/officeDocument/2006/relationships/image" Target="../media/image18.png"/><Relationship Id="rId16"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23.PNG"/><Relationship Id="rId5" Type="http://schemas.openxmlformats.org/officeDocument/2006/relationships/image" Target="../media/image11.PNG"/><Relationship Id="rId15" Type="http://schemas.openxmlformats.org/officeDocument/2006/relationships/image" Target="../media/image37.png"/><Relationship Id="rId10" Type="http://schemas.openxmlformats.org/officeDocument/2006/relationships/image" Target="../media/image22.PNG"/><Relationship Id="rId19" Type="http://schemas.openxmlformats.org/officeDocument/2006/relationships/image" Target="../media/image40.jpeg"/><Relationship Id="rId4" Type="http://schemas.openxmlformats.org/officeDocument/2006/relationships/image" Target="../media/image20.PNG"/><Relationship Id="rId9" Type="http://schemas.openxmlformats.org/officeDocument/2006/relationships/image" Target="../media/image21.PNG"/><Relationship Id="rId1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1jeune1solution.gouv.fr/" TargetMode="External"/><Relationship Id="rId2" Type="http://schemas.openxmlformats.org/officeDocument/2006/relationships/hyperlink" Target="https://prij.fr/" TargetMode="External"/><Relationship Id="rId1" Type="http://schemas.openxmlformats.org/officeDocument/2006/relationships/slideLayout" Target="../slideLayouts/slideLayout2.xml"/><Relationship Id="rId6" Type="http://schemas.openxmlformats.org/officeDocument/2006/relationships/hyperlink" Target="https://docs.google.com/spreadsheets/d/1zpRDyJ0pbz-hLB9eWoeS0ogL4xNEyyyBOcIpwEayF9g/edit?usp=sharing" TargetMode="External"/><Relationship Id="rId5" Type="http://schemas.openxmlformats.org/officeDocument/2006/relationships/image" Target="../media/image41.png"/><Relationship Id="rId4" Type="http://schemas.openxmlformats.org/officeDocument/2006/relationships/hyperlink" Target="https://www.whire.m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s://www.prij.fr/" TargetMode="External"/><Relationship Id="rId2" Type="http://schemas.openxmlformats.org/officeDocument/2006/relationships/hyperlink" Target="mailto:invisibles-prij@mlvoe-mlidf.org" TargetMode="External"/><Relationship Id="rId1" Type="http://schemas.openxmlformats.org/officeDocument/2006/relationships/slideLayout" Target="../slideLayouts/slideLayout8.xml"/><Relationship Id="rId4" Type="http://schemas.openxmlformats.org/officeDocument/2006/relationships/hyperlink" Target="https://www.mlvoe.fr/prij"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18" Type="http://schemas.openxmlformats.org/officeDocument/2006/relationships/image" Target="../media/image26.png"/><Relationship Id="rId26" Type="http://schemas.openxmlformats.org/officeDocument/2006/relationships/image" Target="../media/image33.png"/><Relationship Id="rId3" Type="http://schemas.openxmlformats.org/officeDocument/2006/relationships/image" Target="../media/image19.PNG"/><Relationship Id="rId21" Type="http://schemas.openxmlformats.org/officeDocument/2006/relationships/image" Target="../media/image29.png"/><Relationship Id="rId7" Type="http://schemas.openxmlformats.org/officeDocument/2006/relationships/image" Target="../media/image12.PNG"/><Relationship Id="rId12" Type="http://schemas.openxmlformats.org/officeDocument/2006/relationships/image" Target="../media/image24.PNG"/><Relationship Id="rId17" Type="http://schemas.openxmlformats.org/officeDocument/2006/relationships/image" Target="../media/image17.png"/><Relationship Id="rId25" Type="http://schemas.openxmlformats.org/officeDocument/2006/relationships/image" Target="../media/image32.jpg"/><Relationship Id="rId2" Type="http://schemas.openxmlformats.org/officeDocument/2006/relationships/image" Target="../media/image18.png"/><Relationship Id="rId16" Type="http://schemas.openxmlformats.org/officeDocument/2006/relationships/image" Target="../media/image16.jpg"/><Relationship Id="rId20" Type="http://schemas.openxmlformats.org/officeDocument/2006/relationships/image" Target="../media/image28.jpeg"/><Relationship Id="rId1" Type="http://schemas.openxmlformats.org/officeDocument/2006/relationships/slideLayout" Target="../slideLayouts/slideLayout8.xml"/><Relationship Id="rId6" Type="http://schemas.openxmlformats.org/officeDocument/2006/relationships/image" Target="../media/image10.PNG"/><Relationship Id="rId11" Type="http://schemas.openxmlformats.org/officeDocument/2006/relationships/image" Target="../media/image23.PNG"/><Relationship Id="rId24" Type="http://schemas.openxmlformats.org/officeDocument/2006/relationships/image" Target="../media/image31.png"/><Relationship Id="rId5" Type="http://schemas.openxmlformats.org/officeDocument/2006/relationships/image" Target="../media/image11.PNG"/><Relationship Id="rId15" Type="http://schemas.openxmlformats.org/officeDocument/2006/relationships/image" Target="../media/image15.jpg"/><Relationship Id="rId23" Type="http://schemas.openxmlformats.org/officeDocument/2006/relationships/image" Target="../media/image9.png"/><Relationship Id="rId10" Type="http://schemas.openxmlformats.org/officeDocument/2006/relationships/image" Target="../media/image22.PNG"/><Relationship Id="rId19" Type="http://schemas.openxmlformats.org/officeDocument/2006/relationships/image" Target="../media/image27.png"/><Relationship Id="rId4" Type="http://schemas.openxmlformats.org/officeDocument/2006/relationships/image" Target="../media/image20.PNG"/><Relationship Id="rId9" Type="http://schemas.openxmlformats.org/officeDocument/2006/relationships/image" Target="../media/image21.PNG"/><Relationship Id="rId14" Type="http://schemas.openxmlformats.org/officeDocument/2006/relationships/image" Target="../media/image25.PNG"/><Relationship Id="rId22"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EFF9EA-38D1-4994-BEF3-3C3A7B6ED2DC}"/>
              </a:ext>
            </a:extLst>
          </p:cNvPr>
          <p:cNvSpPr>
            <a:spLocks noGrp="1"/>
          </p:cNvSpPr>
          <p:nvPr>
            <p:ph type="ctrTitle"/>
          </p:nvPr>
        </p:nvSpPr>
        <p:spPr>
          <a:xfrm>
            <a:off x="821587" y="1868986"/>
            <a:ext cx="10548825" cy="2266580"/>
          </a:xfrm>
        </p:spPr>
        <p:txBody>
          <a:bodyPr>
            <a:normAutofit fontScale="90000"/>
          </a:bodyPr>
          <a:lstStyle/>
          <a:p>
            <a:pPr algn="ctr"/>
            <a:r>
              <a:rPr lang="fr-FR" dirty="0">
                <a:latin typeface="Calibri" panose="020F0502020204030204" pitchFamily="34" charset="0"/>
                <a:ea typeface="Calibri" panose="020F0502020204030204" pitchFamily="34" charset="0"/>
                <a:cs typeface="Times New Roman" panose="02020603050405020304" pitchFamily="18" charset="0"/>
              </a:rPr>
              <a:t>PRIJ et groupes opérationnels dans l’agglomération Roissy Pays de France</a:t>
            </a:r>
            <a:br>
              <a:rPr lang="fr-FR" dirty="0">
                <a:latin typeface="Calibri" panose="020F0502020204030204" pitchFamily="34" charset="0"/>
                <a:ea typeface="Calibri" panose="020F0502020204030204" pitchFamily="34" charset="0"/>
                <a:cs typeface="Times New Roman" panose="02020603050405020304" pitchFamily="18" charset="0"/>
              </a:rPr>
            </a:br>
            <a:r>
              <a:rPr lang="fr-FR" i="1" dirty="0">
                <a:latin typeface="Calibri" panose="020F0502020204030204" pitchFamily="34" charset="0"/>
                <a:ea typeface="Calibri" panose="020F0502020204030204" pitchFamily="34" charset="0"/>
                <a:cs typeface="Times New Roman" panose="02020603050405020304" pitchFamily="18" charset="0"/>
              </a:rPr>
              <a:t>Témoignages</a:t>
            </a:r>
            <a:endParaRPr lang="fr-FR" i="1" dirty="0"/>
          </a:p>
        </p:txBody>
      </p:sp>
      <p:sp>
        <p:nvSpPr>
          <p:cNvPr id="3" name="Sous-titre 2">
            <a:extLst>
              <a:ext uri="{FF2B5EF4-FFF2-40B4-BE49-F238E27FC236}">
                <a16:creationId xmlns:a16="http://schemas.microsoft.com/office/drawing/2014/main" id="{B795A76F-3B94-4D65-A9A8-640BE5078394}"/>
              </a:ext>
            </a:extLst>
          </p:cNvPr>
          <p:cNvSpPr>
            <a:spLocks noGrp="1"/>
          </p:cNvSpPr>
          <p:nvPr>
            <p:ph type="subTitle" idx="1"/>
          </p:nvPr>
        </p:nvSpPr>
        <p:spPr>
          <a:xfrm>
            <a:off x="3621936" y="4198168"/>
            <a:ext cx="4948126" cy="990319"/>
          </a:xfrm>
        </p:spPr>
        <p:txBody>
          <a:bodyPr>
            <a:normAutofit fontScale="85000" lnSpcReduction="20000"/>
          </a:bodyPr>
          <a:lstStyle/>
          <a:p>
            <a:r>
              <a:rPr lang="fr-FR" sz="1300" dirty="0"/>
              <a:t>Déléguée du préfet : Sonia ABED</a:t>
            </a:r>
          </a:p>
          <a:p>
            <a:r>
              <a:rPr lang="fr-FR" sz="1300" dirty="0"/>
              <a:t>Coordinateur du PRIJ sur l’agglomération : Sylvain GODOC</a:t>
            </a:r>
          </a:p>
          <a:p>
            <a:r>
              <a:rPr lang="fr-FR" sz="1300" dirty="0"/>
              <a:t>Coordinatrice adjointe du PRIJ : Emeline VIDOT</a:t>
            </a:r>
          </a:p>
          <a:p>
            <a:r>
              <a:rPr lang="fr-FR" sz="1300" dirty="0"/>
              <a:t>Coordinatrice adjointe du PRIJ : </a:t>
            </a:r>
            <a:r>
              <a:rPr lang="fr-FR" sz="1300" dirty="0" err="1"/>
              <a:t>Semaho</a:t>
            </a:r>
            <a:r>
              <a:rPr lang="fr-FR" sz="1300" dirty="0"/>
              <a:t> DENEBO</a:t>
            </a:r>
          </a:p>
        </p:txBody>
      </p:sp>
      <p:pic>
        <p:nvPicPr>
          <p:cNvPr id="4" name="Image 3">
            <a:extLst>
              <a:ext uri="{FF2B5EF4-FFF2-40B4-BE49-F238E27FC236}">
                <a16:creationId xmlns:a16="http://schemas.microsoft.com/office/drawing/2014/main" id="{EBE3D32C-D3D0-44AA-BB9D-F42B9DE5038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105" y="188565"/>
            <a:ext cx="4039395" cy="1335435"/>
          </a:xfrm>
          <a:prstGeom prst="rect">
            <a:avLst/>
          </a:prstGeom>
          <a:noFill/>
          <a:ln>
            <a:noFill/>
          </a:ln>
        </p:spPr>
      </p:pic>
      <p:pic>
        <p:nvPicPr>
          <p:cNvPr id="6" name="Image 5" descr="Une image contenant texte&#10;&#10;Description générée automatiquement">
            <a:extLst>
              <a:ext uri="{FF2B5EF4-FFF2-40B4-BE49-F238E27FC236}">
                <a16:creationId xmlns:a16="http://schemas.microsoft.com/office/drawing/2014/main" id="{4D58F7B3-2172-4001-962B-1603C2CEBB79}"/>
              </a:ext>
            </a:extLst>
          </p:cNvPr>
          <p:cNvPicPr>
            <a:picLocks noChangeAspect="1"/>
          </p:cNvPicPr>
          <p:nvPr/>
        </p:nvPicPr>
        <p:blipFill>
          <a:blip r:embed="rId3"/>
          <a:stretch>
            <a:fillRect/>
          </a:stretch>
        </p:blipFill>
        <p:spPr>
          <a:xfrm>
            <a:off x="8303422" y="223909"/>
            <a:ext cx="3571875" cy="1400175"/>
          </a:xfrm>
          <a:prstGeom prst="rect">
            <a:avLst/>
          </a:prstGeom>
        </p:spPr>
      </p:pic>
      <p:pic>
        <p:nvPicPr>
          <p:cNvPr id="8" name="Image 7">
            <a:extLst>
              <a:ext uri="{FF2B5EF4-FFF2-40B4-BE49-F238E27FC236}">
                <a16:creationId xmlns:a16="http://schemas.microsoft.com/office/drawing/2014/main" id="{D4F684E0-99E3-478B-AFD5-6FCD64A139CC}"/>
              </a:ext>
            </a:extLst>
          </p:cNvPr>
          <p:cNvPicPr>
            <a:picLocks noChangeAspect="1"/>
          </p:cNvPicPr>
          <p:nvPr/>
        </p:nvPicPr>
        <p:blipFill>
          <a:blip r:embed="rId4"/>
          <a:stretch>
            <a:fillRect/>
          </a:stretch>
        </p:blipFill>
        <p:spPr>
          <a:xfrm>
            <a:off x="342106" y="5273336"/>
            <a:ext cx="3290706" cy="1122411"/>
          </a:xfrm>
          <a:prstGeom prst="rect">
            <a:avLst/>
          </a:prstGeom>
        </p:spPr>
      </p:pic>
      <p:pic>
        <p:nvPicPr>
          <p:cNvPr id="10" name="Image 9">
            <a:extLst>
              <a:ext uri="{FF2B5EF4-FFF2-40B4-BE49-F238E27FC236}">
                <a16:creationId xmlns:a16="http://schemas.microsoft.com/office/drawing/2014/main" id="{0F091BDA-213B-4D26-A9E7-9C6A9F57F660}"/>
              </a:ext>
            </a:extLst>
          </p:cNvPr>
          <p:cNvPicPr>
            <a:picLocks noChangeAspect="1"/>
          </p:cNvPicPr>
          <p:nvPr/>
        </p:nvPicPr>
        <p:blipFill>
          <a:blip r:embed="rId5"/>
          <a:stretch>
            <a:fillRect/>
          </a:stretch>
        </p:blipFill>
        <p:spPr>
          <a:xfrm>
            <a:off x="10063957" y="4693328"/>
            <a:ext cx="1439934" cy="1773576"/>
          </a:xfrm>
          <a:prstGeom prst="rect">
            <a:avLst/>
          </a:prstGeom>
        </p:spPr>
      </p:pic>
    </p:spTree>
    <p:extLst>
      <p:ext uri="{BB962C8B-B14F-4D97-AF65-F5344CB8AC3E}">
        <p14:creationId xmlns:p14="http://schemas.microsoft.com/office/powerpoint/2010/main" val="2619209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91A051-078F-4836-8B17-55B510F461CF}"/>
              </a:ext>
            </a:extLst>
          </p:cNvPr>
          <p:cNvSpPr/>
          <p:nvPr/>
        </p:nvSpPr>
        <p:spPr>
          <a:xfrm>
            <a:off x="6920217" y="575283"/>
            <a:ext cx="5022401" cy="653128"/>
          </a:xfrm>
          <a:prstGeom prst="rect">
            <a:avLst/>
          </a:prstGeom>
        </p:spPr>
        <p:txBody>
          <a:bodyPr wrap="square">
            <a:spAutoFit/>
          </a:bodyPr>
          <a:lstStyle/>
          <a:p>
            <a:pPr>
              <a:lnSpc>
                <a:spcPct val="107000"/>
              </a:lnSpc>
              <a:spcAft>
                <a:spcPts val="800"/>
              </a:spcAft>
            </a:pPr>
            <a:r>
              <a:rPr lang="fr-FR" sz="3600" i="1" dirty="0">
                <a:latin typeface="Tahoma" panose="020B0604030504040204" pitchFamily="34" charset="0"/>
                <a:ea typeface="Calibri" panose="020F0502020204030204" pitchFamily="34" charset="0"/>
                <a:cs typeface="Times New Roman" panose="02020603050405020304" pitchFamily="18" charset="0"/>
              </a:rPr>
              <a:t>Public du PRIJ</a:t>
            </a:r>
            <a:endParaRPr lang="fr-FR"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0097E3E5-C8E3-4C42-8C36-0531CD7881C7}"/>
              </a:ext>
            </a:extLst>
          </p:cNvPr>
          <p:cNvSpPr/>
          <p:nvPr/>
        </p:nvSpPr>
        <p:spPr>
          <a:xfrm>
            <a:off x="366456" y="2111275"/>
            <a:ext cx="11677340" cy="3392852"/>
          </a:xfrm>
          <a:prstGeom prst="rect">
            <a:avLst/>
          </a:prstGeom>
          <a:ln w="38100">
            <a:solidFill>
              <a:schemeClr val="accent1"/>
            </a:solidFill>
          </a:ln>
        </p:spPr>
        <p:txBody>
          <a:bodyPr wrap="square">
            <a:spAutoFit/>
          </a:bodyPr>
          <a:lstStyle/>
          <a:p>
            <a:pPr lvl="0">
              <a:lnSpc>
                <a:spcPct val="130000"/>
              </a:lnSpc>
              <a:spcAft>
                <a:spcPts val="0"/>
              </a:spcAft>
            </a:pPr>
            <a:r>
              <a:rPr lang="fr-FR" sz="2800" dirty="0"/>
              <a:t>Les jeunes NEET (ni en formation, ni en emploi, ni scolarisé), sans solution, les décrocheurs, les jeunes invisibles non connus des structures de l’insertion professionnelle, et plus généralement les jeunes qui cumulent des freins à l’insertion ou qui entravent leur insertion (logement, santé, freins administratifs et/ou sociaux, </a:t>
            </a:r>
            <a:r>
              <a:rPr lang="fr-FR" sz="2800" dirty="0" err="1"/>
              <a:t>etc</a:t>
            </a:r>
            <a:r>
              <a:rPr lang="fr-FR" sz="2800" dirty="0"/>
              <a:t> ...).</a:t>
            </a:r>
          </a:p>
        </p:txBody>
      </p:sp>
    </p:spTree>
    <p:extLst>
      <p:ext uri="{BB962C8B-B14F-4D97-AF65-F5344CB8AC3E}">
        <p14:creationId xmlns:p14="http://schemas.microsoft.com/office/powerpoint/2010/main" val="1408650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EFF9EA-38D1-4994-BEF3-3C3A7B6ED2DC}"/>
              </a:ext>
            </a:extLst>
          </p:cNvPr>
          <p:cNvSpPr>
            <a:spLocks noGrp="1"/>
          </p:cNvSpPr>
          <p:nvPr>
            <p:ph type="ctrTitle"/>
          </p:nvPr>
        </p:nvSpPr>
        <p:spPr>
          <a:xfrm>
            <a:off x="1104822" y="2327623"/>
            <a:ext cx="9971776" cy="2541431"/>
          </a:xfrm>
        </p:spPr>
        <p:txBody>
          <a:bodyPr>
            <a:normAutofit fontScale="90000"/>
          </a:bodyPr>
          <a:lstStyle/>
          <a:p>
            <a:r>
              <a:rPr lang="fr-FR" dirty="0"/>
              <a:t>III - </a:t>
            </a:r>
            <a:r>
              <a:rPr lang="fr-FR" sz="5400" dirty="0"/>
              <a:t>La réponse à l'AAP Invisibles et la constitution d'un consortium multi-acteurs (équipes de prévention spécialisée, Missions Locales, PJJ, Agglomération, Villes, </a:t>
            </a:r>
            <a:r>
              <a:rPr lang="fr-FR" sz="5400" dirty="0" err="1"/>
              <a:t>etc</a:t>
            </a:r>
            <a:r>
              <a:rPr lang="fr-FR" sz="5400" dirty="0"/>
              <a:t>)</a:t>
            </a:r>
          </a:p>
        </p:txBody>
      </p:sp>
    </p:spTree>
    <p:extLst>
      <p:ext uri="{BB962C8B-B14F-4D97-AF65-F5344CB8AC3E}">
        <p14:creationId xmlns:p14="http://schemas.microsoft.com/office/powerpoint/2010/main" val="3928518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6">
            <a:extLst>
              <a:ext uri="{FF2B5EF4-FFF2-40B4-BE49-F238E27FC236}">
                <a16:creationId xmlns:a16="http://schemas.microsoft.com/office/drawing/2014/main" id="{97AD69B0-3CEF-47B7-8ABB-7FE4292B002F}"/>
              </a:ext>
            </a:extLst>
          </p:cNvPr>
          <p:cNvSpPr>
            <a:spLocks noGrp="1"/>
          </p:cNvSpPr>
          <p:nvPr>
            <p:ph type="title"/>
          </p:nvPr>
        </p:nvSpPr>
        <p:spPr>
          <a:xfrm>
            <a:off x="4163518" y="374628"/>
            <a:ext cx="6584429" cy="1293028"/>
          </a:xfrm>
          <a:prstGeom prst="rect">
            <a:avLst/>
          </a:prstGeom>
        </p:spPr>
        <p:txBody>
          <a:bodyPr vert="horz" lIns="91440" tIns="45720" rIns="91440" bIns="45720" rtlCol="0" anchor="ctr">
            <a:normAutofit/>
            <a:scene3d>
              <a:camera prst="orthographicFront"/>
              <a:lightRig rig="soft" dir="t">
                <a:rot lat="0" lon="0" rev="15600000"/>
              </a:lightRig>
            </a:scene3d>
            <a:sp3d extrusionH="57150" prstMaterial="softEdge">
              <a:bevelT w="25400" h="38100"/>
            </a:sp3d>
          </a:bodyPr>
          <a:lstStyle/>
          <a:p>
            <a:r>
              <a:rPr lang="en-US" sz="3100" b="1" dirty="0" err="1">
                <a:ln/>
              </a:rPr>
              <a:t>Financements</a:t>
            </a:r>
            <a:r>
              <a:rPr lang="en-US" sz="3100" b="1" dirty="0">
                <a:ln/>
              </a:rPr>
              <a:t> sur </a:t>
            </a:r>
            <a:r>
              <a:rPr lang="en-US" sz="3100" b="1" dirty="0" err="1">
                <a:ln/>
              </a:rPr>
              <a:t>l’ensemble</a:t>
            </a:r>
            <a:r>
              <a:rPr lang="en-US" sz="3100" b="1" dirty="0">
                <a:ln/>
              </a:rPr>
              <a:t> du </a:t>
            </a:r>
            <a:r>
              <a:rPr lang="en-US" sz="3100" b="1" dirty="0" err="1">
                <a:ln/>
              </a:rPr>
              <a:t>projet</a:t>
            </a:r>
            <a:r>
              <a:rPr lang="en-US" sz="3100" b="1" dirty="0">
                <a:ln/>
              </a:rPr>
              <a:t> </a:t>
            </a:r>
            <a:r>
              <a:rPr lang="en-US" sz="3100" b="1" dirty="0" err="1">
                <a:ln/>
              </a:rPr>
              <a:t>jusqu’à</a:t>
            </a:r>
            <a:r>
              <a:rPr lang="en-US" sz="3100" b="1" dirty="0">
                <a:ln/>
              </a:rPr>
              <a:t> DECEMBRE 2021 :</a:t>
            </a:r>
            <a:endParaRPr lang="en-US" sz="3100" b="1" spc="0" dirty="0">
              <a:ln/>
              <a:effectLst/>
            </a:endParaRPr>
          </a:p>
        </p:txBody>
      </p:sp>
      <p:sp>
        <p:nvSpPr>
          <p:cNvPr id="5" name="Titre 1">
            <a:extLst>
              <a:ext uri="{FF2B5EF4-FFF2-40B4-BE49-F238E27FC236}">
                <a16:creationId xmlns:a16="http://schemas.microsoft.com/office/drawing/2014/main" id="{64D97277-F04B-4F6A-9C73-61BB1C985BB6}"/>
              </a:ext>
            </a:extLst>
          </p:cNvPr>
          <p:cNvSpPr txBox="1"/>
          <p:nvPr/>
        </p:nvSpPr>
        <p:spPr>
          <a:xfrm>
            <a:off x="625839" y="1667655"/>
            <a:ext cx="5964081" cy="2237328"/>
          </a:xfrm>
          <a:prstGeom prst="rect">
            <a:avLst/>
          </a:prstGeom>
        </p:spPr>
        <p:txBody>
          <a:bodyPr vert="horz" lIns="91440" tIns="45720" rIns="91440" bIns="45720" rtlCol="0" anchorCtr="1" compatLnSpc="0">
            <a:normAutofit lnSpcReduction="10000"/>
          </a:bodyPr>
          <a:lstStyle/>
          <a:p>
            <a:pPr marR="0" lvl="0" defTabSz="914400">
              <a:lnSpc>
                <a:spcPct val="90000"/>
              </a:lnSpc>
              <a:spcBef>
                <a:spcPts val="0"/>
              </a:spcBef>
              <a:spcAft>
                <a:spcPts val="600"/>
              </a:spcAft>
              <a:tabLst/>
            </a:pPr>
            <a:r>
              <a:rPr lang="en-US" b="0" i="0" u="none" strike="noStrike" cap="none" spc="0" baseline="0" dirty="0">
                <a:ln>
                  <a:noFill/>
                </a:ln>
              </a:rPr>
              <a:t>Un budget global d’</a:t>
            </a:r>
            <a:r>
              <a:rPr lang="en-US" b="1" i="0" u="none" strike="noStrike" cap="none" spc="0" baseline="0" dirty="0">
                <a:ln>
                  <a:noFill/>
                </a:ln>
              </a:rPr>
              <a:t>1,35 millions </a:t>
            </a:r>
            <a:r>
              <a:rPr lang="en-US" b="1" i="0" u="none" strike="noStrike" cap="none" spc="0" baseline="0" dirty="0" err="1">
                <a:ln>
                  <a:noFill/>
                </a:ln>
              </a:rPr>
              <a:t>d’euros</a:t>
            </a:r>
            <a:endParaRPr lang="en-US" b="0" i="0" u="none" strike="noStrike" cap="none" spc="0" baseline="0" dirty="0">
              <a:ln>
                <a:noFill/>
              </a:ln>
            </a:endParaRPr>
          </a:p>
          <a:p>
            <a:pPr marR="0" lvl="0" defTabSz="914400">
              <a:lnSpc>
                <a:spcPct val="90000"/>
              </a:lnSpc>
              <a:spcBef>
                <a:spcPts val="0"/>
              </a:spcBef>
              <a:spcAft>
                <a:spcPts val="600"/>
              </a:spcAft>
              <a:tabLst/>
            </a:pPr>
            <a:r>
              <a:rPr lang="en-US" b="0" i="0" u="none" strike="noStrike" cap="none" spc="0" baseline="0" dirty="0">
                <a:ln>
                  <a:noFill/>
                </a:ln>
              </a:rPr>
              <a:t>Co-</a:t>
            </a:r>
            <a:r>
              <a:rPr lang="en-US" b="0" i="0" u="none" strike="noStrike" cap="none" spc="0" baseline="0" dirty="0" err="1">
                <a:ln>
                  <a:noFill/>
                </a:ln>
              </a:rPr>
              <a:t>financeurs</a:t>
            </a:r>
            <a:r>
              <a:rPr lang="en-US" b="0" i="0" u="none" strike="noStrike" cap="none" spc="0" baseline="0" dirty="0">
                <a:ln>
                  <a:noFill/>
                </a:ln>
              </a:rPr>
              <a:t>: </a:t>
            </a:r>
          </a:p>
          <a:p>
            <a:pPr marR="0" lvl="0" defTabSz="914400">
              <a:lnSpc>
                <a:spcPct val="90000"/>
              </a:lnSpc>
              <a:spcBef>
                <a:spcPts val="0"/>
              </a:spcBef>
              <a:spcAft>
                <a:spcPts val="600"/>
              </a:spcAft>
              <a:tabLst/>
            </a:pPr>
            <a:r>
              <a:rPr lang="en-US" b="1" i="0" u="none" strike="noStrike" cap="none" spc="0" baseline="0" dirty="0">
                <a:ln>
                  <a:noFill/>
                </a:ln>
              </a:rPr>
              <a:t>DIRECCTE</a:t>
            </a:r>
            <a:r>
              <a:rPr lang="en-US" b="0" i="0" u="none" strike="noStrike" cap="none" spc="0" baseline="0" dirty="0">
                <a:ln>
                  <a:noFill/>
                </a:ln>
              </a:rPr>
              <a:t> (900 000€), </a:t>
            </a:r>
          </a:p>
          <a:p>
            <a:pPr marR="0" lvl="0" defTabSz="914400">
              <a:lnSpc>
                <a:spcPct val="90000"/>
              </a:lnSpc>
              <a:spcBef>
                <a:spcPts val="0"/>
              </a:spcBef>
              <a:spcAft>
                <a:spcPts val="600"/>
              </a:spcAft>
              <a:tabLst/>
            </a:pPr>
            <a:r>
              <a:rPr lang="en-US" b="1" dirty="0" err="1"/>
              <a:t>C</a:t>
            </a:r>
            <a:r>
              <a:rPr lang="en-US" b="1" i="0" u="none" strike="noStrike" cap="none" spc="0" baseline="0" dirty="0" err="1">
                <a:ln>
                  <a:noFill/>
                </a:ln>
              </a:rPr>
              <a:t>rédits</a:t>
            </a:r>
            <a:r>
              <a:rPr lang="en-US" b="1" i="0" u="none" strike="noStrike" cap="none" spc="0" baseline="0" dirty="0">
                <a:ln>
                  <a:noFill/>
                </a:ln>
              </a:rPr>
              <a:t> Politique de la Ville </a:t>
            </a:r>
            <a:r>
              <a:rPr lang="en-US" b="0" i="0" u="none" strike="noStrike" cap="none" spc="0" baseline="0" dirty="0">
                <a:ln>
                  <a:noFill/>
                </a:ln>
              </a:rPr>
              <a:t>(</a:t>
            </a:r>
            <a:r>
              <a:rPr lang="en-US" dirty="0"/>
              <a:t>163 000</a:t>
            </a:r>
            <a:r>
              <a:rPr lang="en-US" b="0" i="0" u="none" strike="noStrike" cap="none" spc="0" baseline="0" dirty="0">
                <a:ln>
                  <a:noFill/>
                </a:ln>
              </a:rPr>
              <a:t>€)</a:t>
            </a:r>
          </a:p>
          <a:p>
            <a:pPr marR="0" lvl="0" defTabSz="914400">
              <a:lnSpc>
                <a:spcPct val="90000"/>
              </a:lnSpc>
              <a:spcBef>
                <a:spcPts val="0"/>
              </a:spcBef>
              <a:spcAft>
                <a:spcPts val="600"/>
              </a:spcAft>
              <a:tabLst/>
            </a:pPr>
            <a:r>
              <a:rPr lang="en-US" b="1" i="0" u="none" strike="noStrike" cap="none" spc="0" baseline="0" dirty="0" err="1">
                <a:ln>
                  <a:noFill/>
                </a:ln>
              </a:rPr>
              <a:t>Adultes-relais</a:t>
            </a:r>
            <a:r>
              <a:rPr lang="en-US" b="1" i="0" u="none" strike="noStrike" cap="none" spc="0" baseline="0" dirty="0">
                <a:ln>
                  <a:noFill/>
                </a:ln>
              </a:rPr>
              <a:t> Politique de</a:t>
            </a:r>
            <a:r>
              <a:rPr lang="en-US" b="1" i="0" u="none" strike="noStrike" cap="none" spc="0" dirty="0">
                <a:ln>
                  <a:noFill/>
                </a:ln>
              </a:rPr>
              <a:t> la </a:t>
            </a:r>
            <a:r>
              <a:rPr lang="en-US" b="1" i="0" u="none" strike="noStrike" cap="none" spc="0" dirty="0" err="1">
                <a:ln>
                  <a:noFill/>
                </a:ln>
              </a:rPr>
              <a:t>ville</a:t>
            </a:r>
            <a:r>
              <a:rPr lang="en-US" b="1" i="0" u="none" strike="noStrike" cap="none" spc="0" dirty="0">
                <a:ln>
                  <a:noFill/>
                </a:ln>
              </a:rPr>
              <a:t> </a:t>
            </a:r>
            <a:r>
              <a:rPr lang="en-US" b="0" i="0" u="none" strike="noStrike" cap="none" spc="0" dirty="0">
                <a:ln>
                  <a:noFill/>
                </a:ln>
              </a:rPr>
              <a:t>(105 000</a:t>
            </a:r>
            <a:r>
              <a:rPr lang="en-US" dirty="0"/>
              <a:t>€)</a:t>
            </a:r>
            <a:endParaRPr lang="en-US" b="0" i="0" u="none" strike="noStrike" cap="none" spc="0" baseline="0" dirty="0">
              <a:ln>
                <a:noFill/>
              </a:ln>
            </a:endParaRPr>
          </a:p>
          <a:p>
            <a:pPr marR="0" lvl="0" defTabSz="914400">
              <a:lnSpc>
                <a:spcPct val="90000"/>
              </a:lnSpc>
              <a:spcBef>
                <a:spcPts val="0"/>
              </a:spcBef>
              <a:spcAft>
                <a:spcPts val="600"/>
              </a:spcAft>
              <a:tabLst/>
            </a:pPr>
            <a:r>
              <a:rPr lang="en-US" b="1" i="0" u="none" strike="noStrike" cap="none" spc="0" baseline="0" dirty="0" err="1">
                <a:ln>
                  <a:noFill/>
                </a:ln>
              </a:rPr>
              <a:t>Département</a:t>
            </a:r>
            <a:r>
              <a:rPr lang="en-US" b="1" i="0" u="none" strike="noStrike" cap="none" spc="0" baseline="0" dirty="0">
                <a:ln>
                  <a:noFill/>
                </a:ln>
              </a:rPr>
              <a:t> du Val </a:t>
            </a:r>
            <a:r>
              <a:rPr lang="en-US" b="1" i="0" u="none" strike="noStrike" cap="none" spc="0" baseline="0" dirty="0" err="1">
                <a:ln>
                  <a:noFill/>
                </a:ln>
              </a:rPr>
              <a:t>d’Oise</a:t>
            </a:r>
            <a:r>
              <a:rPr lang="en-US" b="1" i="0" u="none" strike="noStrike" cap="none" spc="0" baseline="0" dirty="0">
                <a:ln>
                  <a:noFill/>
                </a:ln>
              </a:rPr>
              <a:t> </a:t>
            </a:r>
            <a:r>
              <a:rPr lang="en-US" b="0" i="0" u="none" strike="noStrike" cap="none" spc="0" baseline="0" dirty="0">
                <a:ln>
                  <a:noFill/>
                </a:ln>
              </a:rPr>
              <a:t>(</a:t>
            </a:r>
            <a:r>
              <a:rPr lang="en-US" dirty="0"/>
              <a:t>74 </a:t>
            </a:r>
            <a:r>
              <a:rPr lang="en-US" b="0" i="0" u="none" strike="noStrike" cap="none" spc="0" baseline="0" dirty="0">
                <a:ln>
                  <a:noFill/>
                </a:ln>
              </a:rPr>
              <a:t>00€)</a:t>
            </a:r>
            <a:endParaRPr lang="en-US" b="1" i="0" u="none" strike="noStrike" cap="none" spc="0" baseline="0" dirty="0">
              <a:ln>
                <a:noFill/>
              </a:ln>
            </a:endParaRPr>
          </a:p>
          <a:p>
            <a:pPr marR="0" lvl="0" defTabSz="914400">
              <a:lnSpc>
                <a:spcPct val="90000"/>
              </a:lnSpc>
              <a:spcBef>
                <a:spcPts val="0"/>
              </a:spcBef>
              <a:spcAft>
                <a:spcPts val="600"/>
              </a:spcAft>
              <a:tabLst/>
            </a:pPr>
            <a:r>
              <a:rPr lang="en-US" b="1" i="0" u="none" strike="noStrike" cap="none" spc="0" baseline="0" dirty="0">
                <a:ln>
                  <a:noFill/>
                </a:ln>
              </a:rPr>
              <a:t>AGEFIPH </a:t>
            </a:r>
            <a:r>
              <a:rPr lang="en-US" i="0" u="none" strike="noStrike" cap="none" spc="0" baseline="0" dirty="0">
                <a:ln>
                  <a:noFill/>
                </a:ln>
              </a:rPr>
              <a:t>(</a:t>
            </a:r>
            <a:r>
              <a:rPr lang="en-US" dirty="0"/>
              <a:t>88</a:t>
            </a:r>
            <a:r>
              <a:rPr lang="en-US" i="0" u="none" strike="noStrike" cap="none" spc="0" dirty="0">
                <a:ln>
                  <a:noFill/>
                </a:ln>
              </a:rPr>
              <a:t> 000€)</a:t>
            </a:r>
          </a:p>
          <a:p>
            <a:pPr marR="0" lvl="0" defTabSz="914400">
              <a:lnSpc>
                <a:spcPct val="90000"/>
              </a:lnSpc>
              <a:spcBef>
                <a:spcPts val="0"/>
              </a:spcBef>
              <a:spcAft>
                <a:spcPts val="600"/>
              </a:spcAft>
              <a:tabLst/>
            </a:pPr>
            <a:endParaRPr lang="en-US" b="0" i="0" u="none" strike="noStrike" cap="none" spc="0" baseline="0" dirty="0">
              <a:ln>
                <a:noFill/>
              </a:ln>
            </a:endParaRPr>
          </a:p>
        </p:txBody>
      </p:sp>
      <p:sp>
        <p:nvSpPr>
          <p:cNvPr id="6" name="Rectangle 5">
            <a:extLst>
              <a:ext uri="{FF2B5EF4-FFF2-40B4-BE49-F238E27FC236}">
                <a16:creationId xmlns:a16="http://schemas.microsoft.com/office/drawing/2014/main" id="{EC7585FB-5E8F-4BF5-8807-69C97BA835D9}"/>
              </a:ext>
            </a:extLst>
          </p:cNvPr>
          <p:cNvSpPr/>
          <p:nvPr/>
        </p:nvSpPr>
        <p:spPr>
          <a:xfrm>
            <a:off x="462603" y="3904983"/>
            <a:ext cx="5816216" cy="461665"/>
          </a:xfrm>
          <a:prstGeom prst="rect">
            <a:avLst/>
          </a:prstGeom>
          <a:noFill/>
          <a:ln>
            <a:noFill/>
          </a:ln>
          <a:effectLst>
            <a:glow rad="228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r>
              <a:rPr lang="fr-FR" sz="2400" b="1" cap="none" spc="0" dirty="0">
                <a:ln w="12700">
                  <a:solidFill>
                    <a:schemeClr val="accent5"/>
                  </a:solidFill>
                  <a:prstDash val="solid"/>
                </a:ln>
                <a:effectLst/>
              </a:rPr>
              <a:t>Création de 16 postes sur le territoire</a:t>
            </a:r>
          </a:p>
        </p:txBody>
      </p:sp>
      <p:sp>
        <p:nvSpPr>
          <p:cNvPr id="7" name="Titre 1">
            <a:extLst>
              <a:ext uri="{FF2B5EF4-FFF2-40B4-BE49-F238E27FC236}">
                <a16:creationId xmlns:a16="http://schemas.microsoft.com/office/drawing/2014/main" id="{0A573A00-0B5A-4C38-A46C-DCB149ABEC54}"/>
              </a:ext>
            </a:extLst>
          </p:cNvPr>
          <p:cNvSpPr txBox="1"/>
          <p:nvPr/>
        </p:nvSpPr>
        <p:spPr>
          <a:xfrm>
            <a:off x="6391609" y="3298735"/>
            <a:ext cx="3799196" cy="1809509"/>
          </a:xfrm>
          <a:prstGeom prst="rect">
            <a:avLst/>
          </a:prstGeom>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anchor="b" anchorCtr="1" compatLnSpc="0">
            <a:noAutofit/>
          </a:bodyPr>
          <a:lstStyle/>
          <a:p>
            <a:pPr marL="0" marR="0" lvl="0" indent="0" algn="ctr" rtl="0" hangingPunct="1">
              <a:spcBef>
                <a:spcPts val="0"/>
              </a:spcBef>
              <a:spcAft>
                <a:spcPts val="600"/>
              </a:spcAft>
              <a:buNone/>
              <a:tabLst/>
            </a:pPr>
            <a:r>
              <a:rPr lang="fr-FR" sz="2000" i="0" u="none" strike="noStrike" kern="1200" cap="none" spc="0" baseline="0" dirty="0">
                <a:ln>
                  <a:noFill/>
                </a:ln>
                <a:solidFill>
                  <a:srgbClr val="000000"/>
                </a:solidFill>
                <a:latin typeface="Calibri Light" pitchFamily="18"/>
                <a:ea typeface="Microsoft YaHei" pitchFamily="2"/>
                <a:cs typeface="Mangal" pitchFamily="2"/>
              </a:rPr>
              <a:t>Coordination du projet: </a:t>
            </a:r>
            <a:r>
              <a:rPr lang="fr-FR" sz="2000" b="1" i="0" u="none" strike="noStrike" kern="1200" cap="none" spc="0" baseline="0" dirty="0">
                <a:ln>
                  <a:noFill/>
                </a:ln>
                <a:solidFill>
                  <a:srgbClr val="000000"/>
                </a:solidFill>
                <a:latin typeface="Calibri Light" pitchFamily="18"/>
                <a:ea typeface="Microsoft YaHei" pitchFamily="2"/>
                <a:cs typeface="Mangal" pitchFamily="2"/>
              </a:rPr>
              <a:t>3 postes</a:t>
            </a:r>
          </a:p>
          <a:p>
            <a:pPr marL="0" marR="0" lvl="0" indent="0" algn="ctr" rtl="0" hangingPunct="1">
              <a:spcBef>
                <a:spcPts val="0"/>
              </a:spcBef>
              <a:spcAft>
                <a:spcPts val="600"/>
              </a:spcAft>
              <a:buNone/>
              <a:tabLst/>
            </a:pPr>
            <a:r>
              <a:rPr lang="fr-FR" sz="2000" b="1" dirty="0">
                <a:solidFill>
                  <a:srgbClr val="000000"/>
                </a:solidFill>
                <a:latin typeface="Calibri Light" pitchFamily="18"/>
                <a:ea typeface="Microsoft YaHei" pitchFamily="2"/>
                <a:cs typeface="Mangal" pitchFamily="2"/>
              </a:rPr>
              <a:t>8 postes de r</a:t>
            </a:r>
            <a:r>
              <a:rPr lang="fr-FR" sz="2000" b="1" i="0" u="none" strike="noStrike" kern="1200" cap="none" spc="0" baseline="0" dirty="0">
                <a:ln>
                  <a:noFill/>
                </a:ln>
                <a:solidFill>
                  <a:srgbClr val="000000"/>
                </a:solidFill>
                <a:latin typeface="Calibri Light" pitchFamily="18"/>
                <a:ea typeface="Microsoft YaHei" pitchFamily="2"/>
                <a:cs typeface="Mangal" pitchFamily="2"/>
              </a:rPr>
              <a:t>éférents de parcours (profils éducateurs) </a:t>
            </a:r>
            <a:r>
              <a:rPr lang="fr-FR" sz="2000" i="0" u="none" strike="noStrike" kern="1200" cap="none" spc="0" baseline="0" dirty="0">
                <a:ln>
                  <a:noFill/>
                </a:ln>
                <a:solidFill>
                  <a:srgbClr val="000000"/>
                </a:solidFill>
                <a:latin typeface="Calibri Light" pitchFamily="18"/>
                <a:ea typeface="Microsoft YaHei" pitchFamily="2"/>
                <a:cs typeface="Mangal" pitchFamily="2"/>
              </a:rPr>
              <a:t>déployés sur le territoire</a:t>
            </a:r>
          </a:p>
          <a:p>
            <a:pPr marL="0" marR="0" lvl="0" indent="0" algn="ctr" rtl="0" hangingPunct="1">
              <a:spcBef>
                <a:spcPts val="0"/>
              </a:spcBef>
              <a:spcAft>
                <a:spcPts val="600"/>
              </a:spcAft>
              <a:buNone/>
              <a:tabLst/>
            </a:pPr>
            <a:r>
              <a:rPr lang="fr-FR" sz="2000" b="1" dirty="0">
                <a:solidFill>
                  <a:srgbClr val="000000"/>
                </a:solidFill>
                <a:latin typeface="Calibri Light" pitchFamily="18"/>
                <a:ea typeface="Microsoft YaHei" pitchFamily="2"/>
                <a:cs typeface="Mangal" pitchFamily="2"/>
              </a:rPr>
              <a:t>5 a</a:t>
            </a:r>
            <a:r>
              <a:rPr lang="fr-FR" sz="2000" b="1" i="0" u="none" strike="noStrike" kern="1200" cap="none" spc="0" baseline="0" dirty="0">
                <a:ln>
                  <a:noFill/>
                </a:ln>
                <a:solidFill>
                  <a:srgbClr val="000000"/>
                </a:solidFill>
                <a:latin typeface="Calibri Light" pitchFamily="18"/>
                <a:ea typeface="Microsoft YaHei" pitchFamily="2"/>
                <a:cs typeface="Mangal" pitchFamily="2"/>
              </a:rPr>
              <a:t>dulte-relais</a:t>
            </a:r>
          </a:p>
        </p:txBody>
      </p:sp>
      <p:pic>
        <p:nvPicPr>
          <p:cNvPr id="8" name="Image 7">
            <a:extLst>
              <a:ext uri="{FF2B5EF4-FFF2-40B4-BE49-F238E27FC236}">
                <a16:creationId xmlns:a16="http://schemas.microsoft.com/office/drawing/2014/main" id="{D5D1F882-E10D-4502-B690-58148F23F546}"/>
              </a:ext>
            </a:extLst>
          </p:cNvPr>
          <p:cNvPicPr>
            <a:picLocks noChangeAspect="1"/>
          </p:cNvPicPr>
          <p:nvPr/>
        </p:nvPicPr>
        <p:blipFill>
          <a:blip r:embed="rId2"/>
          <a:stretch>
            <a:fillRect/>
          </a:stretch>
        </p:blipFill>
        <p:spPr>
          <a:xfrm>
            <a:off x="10496840" y="1965936"/>
            <a:ext cx="1312800" cy="1750400"/>
          </a:xfrm>
          <a:prstGeom prst="rect">
            <a:avLst/>
          </a:prstGeom>
        </p:spPr>
      </p:pic>
      <p:pic>
        <p:nvPicPr>
          <p:cNvPr id="9" name="Image 8">
            <a:extLst>
              <a:ext uri="{FF2B5EF4-FFF2-40B4-BE49-F238E27FC236}">
                <a16:creationId xmlns:a16="http://schemas.microsoft.com/office/drawing/2014/main" id="{71E2DCD2-8F63-4E94-97C6-668BBE4FEDB3}"/>
              </a:ext>
            </a:extLst>
          </p:cNvPr>
          <p:cNvPicPr>
            <a:picLocks noChangeAspect="1"/>
          </p:cNvPicPr>
          <p:nvPr/>
        </p:nvPicPr>
        <p:blipFill>
          <a:blip r:embed="rId3"/>
          <a:stretch>
            <a:fillRect/>
          </a:stretch>
        </p:blipFill>
        <p:spPr>
          <a:xfrm>
            <a:off x="10416385" y="3808602"/>
            <a:ext cx="1455947" cy="909004"/>
          </a:xfrm>
          <a:prstGeom prst="rect">
            <a:avLst/>
          </a:prstGeom>
        </p:spPr>
      </p:pic>
      <p:pic>
        <p:nvPicPr>
          <p:cNvPr id="10" name="Image 9">
            <a:extLst>
              <a:ext uri="{FF2B5EF4-FFF2-40B4-BE49-F238E27FC236}">
                <a16:creationId xmlns:a16="http://schemas.microsoft.com/office/drawing/2014/main" id="{202E0505-5176-4989-95E4-D9255D87BC68}"/>
              </a:ext>
            </a:extLst>
          </p:cNvPr>
          <p:cNvPicPr>
            <a:picLocks noChangeAspect="1"/>
          </p:cNvPicPr>
          <p:nvPr/>
        </p:nvPicPr>
        <p:blipFill>
          <a:blip r:embed="rId4"/>
          <a:stretch>
            <a:fillRect/>
          </a:stretch>
        </p:blipFill>
        <p:spPr>
          <a:xfrm>
            <a:off x="10602802" y="4749564"/>
            <a:ext cx="1207800" cy="717360"/>
          </a:xfrm>
          <a:prstGeom prst="rect">
            <a:avLst/>
          </a:prstGeom>
        </p:spPr>
      </p:pic>
      <p:pic>
        <p:nvPicPr>
          <p:cNvPr id="11" name="Image 10">
            <a:extLst>
              <a:ext uri="{FF2B5EF4-FFF2-40B4-BE49-F238E27FC236}">
                <a16:creationId xmlns:a16="http://schemas.microsoft.com/office/drawing/2014/main" id="{A2978BC7-395B-4BD3-81B7-7CF3FC68EA7C}"/>
              </a:ext>
            </a:extLst>
          </p:cNvPr>
          <p:cNvPicPr>
            <a:picLocks noChangeAspect="1"/>
          </p:cNvPicPr>
          <p:nvPr/>
        </p:nvPicPr>
        <p:blipFill>
          <a:blip r:embed="rId5"/>
          <a:stretch>
            <a:fillRect/>
          </a:stretch>
        </p:blipFill>
        <p:spPr>
          <a:xfrm>
            <a:off x="10496840" y="6216242"/>
            <a:ext cx="1317769" cy="439256"/>
          </a:xfrm>
          <a:prstGeom prst="rect">
            <a:avLst/>
          </a:prstGeom>
        </p:spPr>
      </p:pic>
      <p:pic>
        <p:nvPicPr>
          <p:cNvPr id="12" name="Image 11">
            <a:extLst>
              <a:ext uri="{FF2B5EF4-FFF2-40B4-BE49-F238E27FC236}">
                <a16:creationId xmlns:a16="http://schemas.microsoft.com/office/drawing/2014/main" id="{07B7FA0F-9C0E-4E02-8BA7-9E5D895DFD77}"/>
              </a:ext>
            </a:extLst>
          </p:cNvPr>
          <p:cNvPicPr>
            <a:picLocks noChangeAspect="1"/>
          </p:cNvPicPr>
          <p:nvPr/>
        </p:nvPicPr>
        <p:blipFill>
          <a:blip r:embed="rId6"/>
          <a:stretch>
            <a:fillRect/>
          </a:stretch>
        </p:blipFill>
        <p:spPr>
          <a:xfrm>
            <a:off x="10747947" y="5466924"/>
            <a:ext cx="1061693" cy="717360"/>
          </a:xfrm>
          <a:prstGeom prst="rect">
            <a:avLst/>
          </a:prstGeom>
        </p:spPr>
      </p:pic>
      <p:sp>
        <p:nvSpPr>
          <p:cNvPr id="13" name="Rectangle 12">
            <a:extLst>
              <a:ext uri="{FF2B5EF4-FFF2-40B4-BE49-F238E27FC236}">
                <a16:creationId xmlns:a16="http://schemas.microsoft.com/office/drawing/2014/main" id="{E903C45B-04D8-49AF-AA1D-4E6EB59C9B09}"/>
              </a:ext>
            </a:extLst>
          </p:cNvPr>
          <p:cNvSpPr/>
          <p:nvPr/>
        </p:nvSpPr>
        <p:spPr>
          <a:xfrm>
            <a:off x="457424" y="4794467"/>
            <a:ext cx="5678460" cy="830997"/>
          </a:xfrm>
          <a:prstGeom prst="rect">
            <a:avLst/>
          </a:prstGeom>
          <a:noFill/>
          <a:ln>
            <a:noFill/>
          </a:ln>
          <a:effectLst>
            <a:glow rad="228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r>
              <a:rPr lang="fr-FR" sz="2400" b="1" cap="none" spc="0" dirty="0">
                <a:ln w="12700">
                  <a:solidFill>
                    <a:schemeClr val="accent5"/>
                  </a:solidFill>
                  <a:prstDash val="solid"/>
                </a:ln>
                <a:effectLst/>
              </a:rPr>
              <a:t>Financement d’actions de repérage et de remobilisation</a:t>
            </a:r>
          </a:p>
        </p:txBody>
      </p:sp>
      <p:sp>
        <p:nvSpPr>
          <p:cNvPr id="14" name="Rectangle 13">
            <a:extLst>
              <a:ext uri="{FF2B5EF4-FFF2-40B4-BE49-F238E27FC236}">
                <a16:creationId xmlns:a16="http://schemas.microsoft.com/office/drawing/2014/main" id="{2039FEA5-4650-4D1B-9CFF-70E466E33CCF}"/>
              </a:ext>
            </a:extLst>
          </p:cNvPr>
          <p:cNvSpPr/>
          <p:nvPr/>
        </p:nvSpPr>
        <p:spPr>
          <a:xfrm>
            <a:off x="457424" y="5768785"/>
            <a:ext cx="5678460" cy="830997"/>
          </a:xfrm>
          <a:prstGeom prst="rect">
            <a:avLst/>
          </a:prstGeom>
          <a:noFill/>
          <a:ln>
            <a:noFill/>
          </a:ln>
          <a:effectLst>
            <a:glow rad="228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r>
              <a:rPr lang="fr-FR" sz="2400" b="1" cap="none" spc="0" dirty="0">
                <a:ln w="12700">
                  <a:solidFill>
                    <a:schemeClr val="accent5"/>
                  </a:solidFill>
                  <a:prstDash val="solid"/>
                </a:ln>
                <a:effectLst/>
              </a:rPr>
              <a:t>Organisation de formation et d’animation territoriale</a:t>
            </a:r>
          </a:p>
        </p:txBody>
      </p:sp>
    </p:spTree>
    <p:extLst>
      <p:ext uri="{BB962C8B-B14F-4D97-AF65-F5344CB8AC3E}">
        <p14:creationId xmlns:p14="http://schemas.microsoft.com/office/powerpoint/2010/main" val="98663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60A68131-8D1F-4D33-87F0-62FADE5F340C}"/>
              </a:ext>
            </a:extLst>
          </p:cNvPr>
          <p:cNvPicPr>
            <a:picLocks noChangeAspect="1"/>
          </p:cNvPicPr>
          <p:nvPr/>
        </p:nvPicPr>
        <p:blipFill>
          <a:blip r:embed="rId2"/>
          <a:stretch>
            <a:fillRect/>
          </a:stretch>
        </p:blipFill>
        <p:spPr>
          <a:xfrm>
            <a:off x="686243" y="3090921"/>
            <a:ext cx="2544357" cy="869075"/>
          </a:xfrm>
          <a:prstGeom prst="rect">
            <a:avLst/>
          </a:prstGeom>
        </p:spPr>
      </p:pic>
      <p:sp>
        <p:nvSpPr>
          <p:cNvPr id="11" name="Rectangle 10">
            <a:extLst>
              <a:ext uri="{FF2B5EF4-FFF2-40B4-BE49-F238E27FC236}">
                <a16:creationId xmlns:a16="http://schemas.microsoft.com/office/drawing/2014/main" id="{FB2D8DE8-A367-4E3E-93D6-E753CA70BA38}"/>
              </a:ext>
            </a:extLst>
          </p:cNvPr>
          <p:cNvSpPr/>
          <p:nvPr/>
        </p:nvSpPr>
        <p:spPr>
          <a:xfrm>
            <a:off x="501983" y="1271791"/>
            <a:ext cx="7018842" cy="132343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fr-FR" sz="2000" b="1" cap="none" spc="0" dirty="0">
                <a:ln/>
                <a:effectLst/>
              </a:rPr>
              <a:t>Partenaires du consortium : Missions Locales, Equipes de prévention spécialisée, Villes (BIJ, Services Jeunesse, Service Prévention, </a:t>
            </a:r>
            <a:r>
              <a:rPr lang="fr-FR" sz="2000" b="1" cap="none" spc="0" dirty="0" err="1">
                <a:ln/>
                <a:effectLst/>
              </a:rPr>
              <a:t>etc</a:t>
            </a:r>
            <a:r>
              <a:rPr lang="fr-FR" sz="2000" b="1" cap="none" spc="0" dirty="0">
                <a:ln/>
                <a:effectLst/>
              </a:rPr>
              <a:t>), Agglomération, Maison de l’Emploi, Creative, Sport dans la Ville, PJJ. Toujours ouvert.</a:t>
            </a:r>
          </a:p>
        </p:txBody>
      </p:sp>
      <p:pic>
        <p:nvPicPr>
          <p:cNvPr id="13" name="Image 12">
            <a:extLst>
              <a:ext uri="{FF2B5EF4-FFF2-40B4-BE49-F238E27FC236}">
                <a16:creationId xmlns:a16="http://schemas.microsoft.com/office/drawing/2014/main" id="{D96118AD-6BDF-4A32-9A41-0942ABA78862}"/>
              </a:ext>
            </a:extLst>
          </p:cNvPr>
          <p:cNvPicPr>
            <a:picLocks noChangeAspect="1"/>
          </p:cNvPicPr>
          <p:nvPr/>
        </p:nvPicPr>
        <p:blipFill>
          <a:blip r:embed="rId3"/>
          <a:stretch>
            <a:fillRect/>
          </a:stretch>
        </p:blipFill>
        <p:spPr>
          <a:xfrm>
            <a:off x="3349821" y="3052861"/>
            <a:ext cx="1275436" cy="1293028"/>
          </a:xfrm>
          <a:prstGeom prst="rect">
            <a:avLst/>
          </a:prstGeom>
        </p:spPr>
      </p:pic>
      <p:pic>
        <p:nvPicPr>
          <p:cNvPr id="14" name="Image 13">
            <a:extLst>
              <a:ext uri="{FF2B5EF4-FFF2-40B4-BE49-F238E27FC236}">
                <a16:creationId xmlns:a16="http://schemas.microsoft.com/office/drawing/2014/main" id="{E185C6F7-7D39-497A-9EB1-2149D1CA56E2}"/>
              </a:ext>
            </a:extLst>
          </p:cNvPr>
          <p:cNvPicPr>
            <a:picLocks noChangeAspect="1"/>
          </p:cNvPicPr>
          <p:nvPr/>
        </p:nvPicPr>
        <p:blipFill>
          <a:blip r:embed="rId4"/>
          <a:stretch>
            <a:fillRect/>
          </a:stretch>
        </p:blipFill>
        <p:spPr>
          <a:xfrm>
            <a:off x="689914" y="4670866"/>
            <a:ext cx="1275437" cy="1085677"/>
          </a:xfrm>
          <a:prstGeom prst="rect">
            <a:avLst/>
          </a:prstGeom>
        </p:spPr>
      </p:pic>
      <p:pic>
        <p:nvPicPr>
          <p:cNvPr id="15" name="Image 14">
            <a:extLst>
              <a:ext uri="{FF2B5EF4-FFF2-40B4-BE49-F238E27FC236}">
                <a16:creationId xmlns:a16="http://schemas.microsoft.com/office/drawing/2014/main" id="{36299480-627B-4EEF-983C-4712524E5168}"/>
              </a:ext>
            </a:extLst>
          </p:cNvPr>
          <p:cNvPicPr>
            <a:picLocks noChangeAspect="1"/>
          </p:cNvPicPr>
          <p:nvPr/>
        </p:nvPicPr>
        <p:blipFill>
          <a:blip r:embed="rId5"/>
          <a:stretch>
            <a:fillRect/>
          </a:stretch>
        </p:blipFill>
        <p:spPr>
          <a:xfrm>
            <a:off x="8251533" y="3583854"/>
            <a:ext cx="1631504" cy="417989"/>
          </a:xfrm>
          <a:prstGeom prst="rect">
            <a:avLst/>
          </a:prstGeom>
        </p:spPr>
      </p:pic>
      <p:pic>
        <p:nvPicPr>
          <p:cNvPr id="16" name="Image 15">
            <a:extLst>
              <a:ext uri="{FF2B5EF4-FFF2-40B4-BE49-F238E27FC236}">
                <a16:creationId xmlns:a16="http://schemas.microsoft.com/office/drawing/2014/main" id="{7D9EAA45-C7F9-45FE-8FB2-105BD5479791}"/>
              </a:ext>
            </a:extLst>
          </p:cNvPr>
          <p:cNvPicPr>
            <a:picLocks noChangeAspect="1"/>
          </p:cNvPicPr>
          <p:nvPr/>
        </p:nvPicPr>
        <p:blipFill>
          <a:blip r:embed="rId6"/>
          <a:stretch>
            <a:fillRect/>
          </a:stretch>
        </p:blipFill>
        <p:spPr>
          <a:xfrm>
            <a:off x="9988183" y="3680320"/>
            <a:ext cx="1758266" cy="643049"/>
          </a:xfrm>
          <a:prstGeom prst="rect">
            <a:avLst/>
          </a:prstGeom>
        </p:spPr>
      </p:pic>
      <p:pic>
        <p:nvPicPr>
          <p:cNvPr id="17" name="Image 16">
            <a:extLst>
              <a:ext uri="{FF2B5EF4-FFF2-40B4-BE49-F238E27FC236}">
                <a16:creationId xmlns:a16="http://schemas.microsoft.com/office/drawing/2014/main" id="{8B74F468-CD10-40DE-8650-67CACB272FA1}"/>
              </a:ext>
            </a:extLst>
          </p:cNvPr>
          <p:cNvPicPr>
            <a:picLocks noChangeAspect="1"/>
          </p:cNvPicPr>
          <p:nvPr/>
        </p:nvPicPr>
        <p:blipFill>
          <a:blip r:embed="rId7"/>
          <a:stretch>
            <a:fillRect/>
          </a:stretch>
        </p:blipFill>
        <p:spPr>
          <a:xfrm>
            <a:off x="8945026" y="4230461"/>
            <a:ext cx="1293707" cy="1012867"/>
          </a:xfrm>
          <a:prstGeom prst="rect">
            <a:avLst/>
          </a:prstGeom>
        </p:spPr>
      </p:pic>
      <p:pic>
        <p:nvPicPr>
          <p:cNvPr id="18" name="Image 17">
            <a:extLst>
              <a:ext uri="{FF2B5EF4-FFF2-40B4-BE49-F238E27FC236}">
                <a16:creationId xmlns:a16="http://schemas.microsoft.com/office/drawing/2014/main" id="{184E7AAD-E9CA-43B7-8779-D021ABA9749B}"/>
              </a:ext>
            </a:extLst>
          </p:cNvPr>
          <p:cNvPicPr>
            <a:picLocks noChangeAspect="1"/>
          </p:cNvPicPr>
          <p:nvPr/>
        </p:nvPicPr>
        <p:blipFill>
          <a:blip r:embed="rId8"/>
          <a:stretch>
            <a:fillRect/>
          </a:stretch>
        </p:blipFill>
        <p:spPr>
          <a:xfrm>
            <a:off x="10458627" y="4345889"/>
            <a:ext cx="1287822" cy="698852"/>
          </a:xfrm>
          <a:prstGeom prst="rect">
            <a:avLst/>
          </a:prstGeom>
        </p:spPr>
      </p:pic>
      <p:pic>
        <p:nvPicPr>
          <p:cNvPr id="19" name="Image 18">
            <a:extLst>
              <a:ext uri="{FF2B5EF4-FFF2-40B4-BE49-F238E27FC236}">
                <a16:creationId xmlns:a16="http://schemas.microsoft.com/office/drawing/2014/main" id="{5DB917E5-D65B-43C2-AE8A-69CD6E269BBA}"/>
              </a:ext>
            </a:extLst>
          </p:cNvPr>
          <p:cNvPicPr>
            <a:picLocks noChangeAspect="1"/>
          </p:cNvPicPr>
          <p:nvPr/>
        </p:nvPicPr>
        <p:blipFill>
          <a:blip r:embed="rId9"/>
          <a:stretch>
            <a:fillRect/>
          </a:stretch>
        </p:blipFill>
        <p:spPr>
          <a:xfrm>
            <a:off x="5776691" y="3129507"/>
            <a:ext cx="1665400" cy="999240"/>
          </a:xfrm>
          <a:prstGeom prst="rect">
            <a:avLst/>
          </a:prstGeom>
        </p:spPr>
      </p:pic>
      <p:pic>
        <p:nvPicPr>
          <p:cNvPr id="20" name="Image 19">
            <a:extLst>
              <a:ext uri="{FF2B5EF4-FFF2-40B4-BE49-F238E27FC236}">
                <a16:creationId xmlns:a16="http://schemas.microsoft.com/office/drawing/2014/main" id="{918E60A0-BF4B-4DC6-BA30-4C8F8942EDB4}"/>
              </a:ext>
            </a:extLst>
          </p:cNvPr>
          <p:cNvPicPr>
            <a:picLocks noChangeAspect="1"/>
          </p:cNvPicPr>
          <p:nvPr/>
        </p:nvPicPr>
        <p:blipFill>
          <a:blip r:embed="rId10"/>
          <a:stretch>
            <a:fillRect/>
          </a:stretch>
        </p:blipFill>
        <p:spPr>
          <a:xfrm>
            <a:off x="6072823" y="4442428"/>
            <a:ext cx="1448002" cy="1114581"/>
          </a:xfrm>
          <a:prstGeom prst="rect">
            <a:avLst/>
          </a:prstGeom>
        </p:spPr>
      </p:pic>
      <p:pic>
        <p:nvPicPr>
          <p:cNvPr id="21" name="Image 20">
            <a:extLst>
              <a:ext uri="{FF2B5EF4-FFF2-40B4-BE49-F238E27FC236}">
                <a16:creationId xmlns:a16="http://schemas.microsoft.com/office/drawing/2014/main" id="{774878A5-757F-47EB-9F54-C56B309FD68A}"/>
              </a:ext>
            </a:extLst>
          </p:cNvPr>
          <p:cNvPicPr>
            <a:picLocks noChangeAspect="1"/>
          </p:cNvPicPr>
          <p:nvPr/>
        </p:nvPicPr>
        <p:blipFill>
          <a:blip r:embed="rId11"/>
          <a:stretch>
            <a:fillRect/>
          </a:stretch>
        </p:blipFill>
        <p:spPr>
          <a:xfrm>
            <a:off x="2376523" y="4441860"/>
            <a:ext cx="1367066" cy="1359048"/>
          </a:xfrm>
          <a:prstGeom prst="rect">
            <a:avLst/>
          </a:prstGeom>
        </p:spPr>
      </p:pic>
      <p:pic>
        <p:nvPicPr>
          <p:cNvPr id="22" name="Image 21">
            <a:extLst>
              <a:ext uri="{FF2B5EF4-FFF2-40B4-BE49-F238E27FC236}">
                <a16:creationId xmlns:a16="http://schemas.microsoft.com/office/drawing/2014/main" id="{047C5AFF-6E90-49A1-B4F0-0790EE889E91}"/>
              </a:ext>
            </a:extLst>
          </p:cNvPr>
          <p:cNvPicPr>
            <a:picLocks noChangeAspect="1"/>
          </p:cNvPicPr>
          <p:nvPr/>
        </p:nvPicPr>
        <p:blipFill>
          <a:blip r:embed="rId12"/>
          <a:stretch>
            <a:fillRect/>
          </a:stretch>
        </p:blipFill>
        <p:spPr>
          <a:xfrm>
            <a:off x="4411759" y="5711662"/>
            <a:ext cx="2915213" cy="785017"/>
          </a:xfrm>
          <a:prstGeom prst="rect">
            <a:avLst/>
          </a:prstGeom>
        </p:spPr>
      </p:pic>
      <p:pic>
        <p:nvPicPr>
          <p:cNvPr id="23" name="Image 22">
            <a:extLst>
              <a:ext uri="{FF2B5EF4-FFF2-40B4-BE49-F238E27FC236}">
                <a16:creationId xmlns:a16="http://schemas.microsoft.com/office/drawing/2014/main" id="{1E1E7C9C-BED0-40B7-9319-791B463F8672}"/>
              </a:ext>
            </a:extLst>
          </p:cNvPr>
          <p:cNvPicPr>
            <a:picLocks noChangeAspect="1"/>
          </p:cNvPicPr>
          <p:nvPr/>
        </p:nvPicPr>
        <p:blipFill>
          <a:blip r:embed="rId13"/>
          <a:stretch>
            <a:fillRect/>
          </a:stretch>
        </p:blipFill>
        <p:spPr>
          <a:xfrm>
            <a:off x="9988183" y="2971206"/>
            <a:ext cx="1890148" cy="531351"/>
          </a:xfrm>
          <a:prstGeom prst="rect">
            <a:avLst/>
          </a:prstGeom>
        </p:spPr>
      </p:pic>
      <p:sp>
        <p:nvSpPr>
          <p:cNvPr id="24" name="Rectangle 23">
            <a:extLst>
              <a:ext uri="{FF2B5EF4-FFF2-40B4-BE49-F238E27FC236}">
                <a16:creationId xmlns:a16="http://schemas.microsoft.com/office/drawing/2014/main" id="{5D5B0CA9-1087-43B2-94B6-6DE865312B14}"/>
              </a:ext>
            </a:extLst>
          </p:cNvPr>
          <p:cNvSpPr/>
          <p:nvPr/>
        </p:nvSpPr>
        <p:spPr>
          <a:xfrm>
            <a:off x="8049327" y="6368809"/>
            <a:ext cx="2338782" cy="338554"/>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fr-FR" sz="1600" cap="none" spc="0" dirty="0">
                <a:ln/>
                <a:effectLst/>
              </a:rPr>
              <a:t>Partenaires permanents :</a:t>
            </a:r>
          </a:p>
        </p:txBody>
      </p:sp>
      <p:pic>
        <p:nvPicPr>
          <p:cNvPr id="25" name="Image 24">
            <a:extLst>
              <a:ext uri="{FF2B5EF4-FFF2-40B4-BE49-F238E27FC236}">
                <a16:creationId xmlns:a16="http://schemas.microsoft.com/office/drawing/2014/main" id="{09239363-E975-4913-9F55-7516D6B320BD}"/>
              </a:ext>
            </a:extLst>
          </p:cNvPr>
          <p:cNvPicPr>
            <a:picLocks noChangeAspect="1"/>
          </p:cNvPicPr>
          <p:nvPr/>
        </p:nvPicPr>
        <p:blipFill>
          <a:blip r:embed="rId14"/>
          <a:stretch>
            <a:fillRect/>
          </a:stretch>
        </p:blipFill>
        <p:spPr>
          <a:xfrm>
            <a:off x="10651933" y="6015185"/>
            <a:ext cx="1094516" cy="650076"/>
          </a:xfrm>
          <a:prstGeom prst="rect">
            <a:avLst/>
          </a:prstGeom>
        </p:spPr>
      </p:pic>
      <p:pic>
        <p:nvPicPr>
          <p:cNvPr id="3" name="Image 2">
            <a:extLst>
              <a:ext uri="{FF2B5EF4-FFF2-40B4-BE49-F238E27FC236}">
                <a16:creationId xmlns:a16="http://schemas.microsoft.com/office/drawing/2014/main" id="{3F649FCC-D88A-4599-A9DA-4243FD306EE4}"/>
              </a:ext>
            </a:extLst>
          </p:cNvPr>
          <p:cNvPicPr>
            <a:picLocks noChangeAspect="1"/>
          </p:cNvPicPr>
          <p:nvPr/>
        </p:nvPicPr>
        <p:blipFill>
          <a:blip r:embed="rId15"/>
          <a:stretch>
            <a:fillRect/>
          </a:stretch>
        </p:blipFill>
        <p:spPr>
          <a:xfrm>
            <a:off x="8554400" y="2804201"/>
            <a:ext cx="1328637" cy="711770"/>
          </a:xfrm>
          <a:prstGeom prst="rect">
            <a:avLst/>
          </a:prstGeom>
        </p:spPr>
      </p:pic>
      <p:pic>
        <p:nvPicPr>
          <p:cNvPr id="6" name="Image 5">
            <a:extLst>
              <a:ext uri="{FF2B5EF4-FFF2-40B4-BE49-F238E27FC236}">
                <a16:creationId xmlns:a16="http://schemas.microsoft.com/office/drawing/2014/main" id="{23AAD127-70C3-4DCB-871D-B69904CFD6B4}"/>
              </a:ext>
            </a:extLst>
          </p:cNvPr>
          <p:cNvPicPr>
            <a:picLocks noChangeAspect="1"/>
          </p:cNvPicPr>
          <p:nvPr/>
        </p:nvPicPr>
        <p:blipFill>
          <a:blip r:embed="rId16"/>
          <a:stretch>
            <a:fillRect/>
          </a:stretch>
        </p:blipFill>
        <p:spPr>
          <a:xfrm>
            <a:off x="10246189" y="2062930"/>
            <a:ext cx="1510920" cy="691813"/>
          </a:xfrm>
          <a:prstGeom prst="rect">
            <a:avLst/>
          </a:prstGeom>
        </p:spPr>
      </p:pic>
      <p:pic>
        <p:nvPicPr>
          <p:cNvPr id="1026" name="Picture 2" descr="Sport dans la Ville">
            <a:extLst>
              <a:ext uri="{FF2B5EF4-FFF2-40B4-BE49-F238E27FC236}">
                <a16:creationId xmlns:a16="http://schemas.microsoft.com/office/drawing/2014/main" id="{7357872D-84C7-4B39-85CD-20C9326DDE7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77011" y="3052861"/>
            <a:ext cx="1087052" cy="1495784"/>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 27">
            <a:extLst>
              <a:ext uri="{FF2B5EF4-FFF2-40B4-BE49-F238E27FC236}">
                <a16:creationId xmlns:a16="http://schemas.microsoft.com/office/drawing/2014/main" id="{349F78E4-F8E9-448C-A5E3-4998B6174973}"/>
              </a:ext>
            </a:extLst>
          </p:cNvPr>
          <p:cNvPicPr>
            <a:picLocks noChangeAspect="1"/>
          </p:cNvPicPr>
          <p:nvPr/>
        </p:nvPicPr>
        <p:blipFill>
          <a:blip r:embed="rId18"/>
          <a:stretch>
            <a:fillRect/>
          </a:stretch>
        </p:blipFill>
        <p:spPr>
          <a:xfrm>
            <a:off x="10704447" y="5067261"/>
            <a:ext cx="815082" cy="815082"/>
          </a:xfrm>
          <a:prstGeom prst="rect">
            <a:avLst/>
          </a:prstGeom>
        </p:spPr>
      </p:pic>
      <p:pic>
        <p:nvPicPr>
          <p:cNvPr id="2" name="Picture 2" descr="Maison de l&amp;#39;emploi de l&amp;#39;est du Val d&amp;#39;Oise">
            <a:extLst>
              <a:ext uri="{FF2B5EF4-FFF2-40B4-BE49-F238E27FC236}">
                <a16:creationId xmlns:a16="http://schemas.microsoft.com/office/drawing/2014/main" id="{62849D21-4EF5-48A6-BDD6-8B9B3D624F2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63483" y="4544759"/>
            <a:ext cx="1819275" cy="107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497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B182F9-3464-4ACD-A43D-B71A26090F2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FEAA90A9-F1F1-4C0C-88D2-E220293FCBEA}"/>
              </a:ext>
            </a:extLst>
          </p:cNvPr>
          <p:cNvSpPr>
            <a:spLocks noGrp="1"/>
          </p:cNvSpPr>
          <p:nvPr>
            <p:ph idx="1"/>
          </p:nvPr>
        </p:nvSpPr>
        <p:spPr/>
        <p:txBody>
          <a:bodyPr/>
          <a:lstStyle/>
          <a:p>
            <a:r>
              <a:rPr lang="fr-FR" dirty="0"/>
              <a:t>A noter : Dépôt d’un projet pour financer des postes de référents de parcours sur Fosses, Louvres et Villeparisis.</a:t>
            </a:r>
          </a:p>
          <a:p>
            <a:r>
              <a:rPr lang="fr-FR" dirty="0"/>
              <a:t>En cours.</a:t>
            </a:r>
          </a:p>
          <a:p>
            <a:r>
              <a:rPr lang="fr-FR" dirty="0"/>
              <a:t>Consortium se base sur consortium général évoqué sur la slide précédente.</a:t>
            </a:r>
          </a:p>
        </p:txBody>
      </p:sp>
    </p:spTree>
    <p:extLst>
      <p:ext uri="{BB962C8B-B14F-4D97-AF65-F5344CB8AC3E}">
        <p14:creationId xmlns:p14="http://schemas.microsoft.com/office/powerpoint/2010/main" val="798493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EFF9EA-38D1-4994-BEF3-3C3A7B6ED2DC}"/>
              </a:ext>
            </a:extLst>
          </p:cNvPr>
          <p:cNvSpPr>
            <a:spLocks noGrp="1"/>
          </p:cNvSpPr>
          <p:nvPr>
            <p:ph type="ctrTitle"/>
          </p:nvPr>
        </p:nvSpPr>
        <p:spPr>
          <a:xfrm>
            <a:off x="1110112" y="2292658"/>
            <a:ext cx="9971776" cy="1440054"/>
          </a:xfrm>
        </p:spPr>
        <p:txBody>
          <a:bodyPr>
            <a:normAutofit fontScale="90000"/>
          </a:bodyPr>
          <a:lstStyle/>
          <a:p>
            <a:r>
              <a:rPr lang="fr-FR" dirty="0"/>
              <a:t>IV – Le GTO et le suivi des jeunes</a:t>
            </a:r>
            <a:endParaRPr lang="fr-FR" sz="5400" dirty="0"/>
          </a:p>
        </p:txBody>
      </p:sp>
    </p:spTree>
    <p:extLst>
      <p:ext uri="{BB962C8B-B14F-4D97-AF65-F5344CB8AC3E}">
        <p14:creationId xmlns:p14="http://schemas.microsoft.com/office/powerpoint/2010/main" val="519978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6905E01E-A9F0-4119-BBA6-86E63C20726E}"/>
              </a:ext>
            </a:extLst>
          </p:cNvPr>
          <p:cNvSpPr txBox="1"/>
          <p:nvPr/>
        </p:nvSpPr>
        <p:spPr>
          <a:xfrm>
            <a:off x="6423286" y="297403"/>
            <a:ext cx="5425560" cy="1731144"/>
          </a:xfrm>
          <a:prstGeom prst="rect">
            <a:avLst/>
          </a:prstGeom>
          <a:solidFill>
            <a:schemeClr val="bg1"/>
          </a:solidFill>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anchor="b" anchorCtr="1" compatLnSpc="0">
            <a:noAutofit/>
          </a:bodyPr>
          <a:lstStyle/>
          <a:p>
            <a:pPr marL="0" marR="0" lvl="0" indent="0" algn="ctr" rtl="0" hangingPunct="1">
              <a:lnSpc>
                <a:spcPct val="100000"/>
              </a:lnSpc>
              <a:spcBef>
                <a:spcPts val="0"/>
              </a:spcBef>
              <a:spcAft>
                <a:spcPts val="0"/>
              </a:spcAft>
              <a:buNone/>
              <a:tabLst/>
            </a:pPr>
            <a:r>
              <a:rPr lang="fr-FR" sz="3600" b="1" kern="0" dirty="0">
                <a:solidFill>
                  <a:schemeClr val="tx1"/>
                </a:solidFill>
                <a:latin typeface="Georgia" panose="02040502050405020303" pitchFamily="18" charset="0"/>
                <a:cs typeface="Times New Roman" panose="02020603050405020304" pitchFamily="18" charset="0"/>
              </a:rPr>
              <a:t>Au cœur du PRIJ : Les Groupes de Travail Opérationnels - GTO</a:t>
            </a:r>
          </a:p>
        </p:txBody>
      </p:sp>
      <p:sp>
        <p:nvSpPr>
          <p:cNvPr id="7" name="Titre 1">
            <a:extLst>
              <a:ext uri="{FF2B5EF4-FFF2-40B4-BE49-F238E27FC236}">
                <a16:creationId xmlns:a16="http://schemas.microsoft.com/office/drawing/2014/main" id="{B82E02CF-39FD-40D5-9F55-E095A31102C6}"/>
              </a:ext>
            </a:extLst>
          </p:cNvPr>
          <p:cNvSpPr txBox="1"/>
          <p:nvPr/>
        </p:nvSpPr>
        <p:spPr>
          <a:xfrm>
            <a:off x="459697" y="2352583"/>
            <a:ext cx="5636303" cy="4136994"/>
          </a:xfrm>
          <a:prstGeom prst="rect">
            <a:avLst/>
          </a:prstGeom>
          <a:solidFill>
            <a:schemeClr val="bg1"/>
          </a:solidFill>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anchor="b" anchorCtr="0" compatLnSpc="0">
            <a:noAutofit/>
          </a:bodyPr>
          <a:lstStyle/>
          <a:p>
            <a:pPr marR="0" lvl="0" algn="just" rtl="0" hangingPunct="1">
              <a:lnSpc>
                <a:spcPct val="100000"/>
              </a:lnSpc>
              <a:spcBef>
                <a:spcPts val="0"/>
              </a:spcBef>
              <a:spcAft>
                <a:spcPts val="0"/>
              </a:spcAft>
              <a:buSzPct val="100000"/>
              <a:tabLst/>
            </a:pPr>
            <a:r>
              <a:rPr lang="fr-FR" sz="2800" b="1" dirty="0">
                <a:solidFill>
                  <a:schemeClr val="tx1"/>
                </a:solidFill>
                <a:latin typeface="Calibri Light" pitchFamily="18"/>
                <a:ea typeface="Microsoft YaHei" pitchFamily="2"/>
                <a:cs typeface="Mangal" pitchFamily="2"/>
              </a:rPr>
              <a:t>GTO Locaux :</a:t>
            </a:r>
          </a:p>
          <a:p>
            <a:pPr marR="0" lvl="0" algn="just" rtl="0" hangingPunct="1">
              <a:lnSpc>
                <a:spcPct val="100000"/>
              </a:lnSpc>
              <a:spcBef>
                <a:spcPts val="0"/>
              </a:spcBef>
              <a:spcAft>
                <a:spcPts val="0"/>
              </a:spcAft>
              <a:buSzPct val="100000"/>
              <a:tabLst/>
            </a:pPr>
            <a:endParaRPr lang="fr-FR" sz="2800" b="1" dirty="0">
              <a:solidFill>
                <a:schemeClr val="tx1"/>
              </a:solidFill>
              <a:latin typeface="Calibri Light" pitchFamily="18"/>
              <a:ea typeface="Microsoft YaHei" pitchFamily="2"/>
              <a:cs typeface="Mangal" pitchFamily="2"/>
            </a:endParaRPr>
          </a:p>
          <a:p>
            <a:pPr marL="343080" marR="0" lvl="0" indent="-343080" algn="just" rtl="0" hangingPunct="1">
              <a:lnSpc>
                <a:spcPct val="100000"/>
              </a:lnSpc>
              <a:spcBef>
                <a:spcPts val="0"/>
              </a:spcBef>
              <a:spcAft>
                <a:spcPts val="0"/>
              </a:spcAft>
              <a:buSzPct val="100000"/>
              <a:buChar char="-"/>
              <a:tabLst/>
            </a:pPr>
            <a:r>
              <a:rPr lang="fr-FR" sz="2800" b="1" i="0" u="none" strike="noStrike" kern="1200" cap="none" spc="0" baseline="0" dirty="0">
                <a:ln>
                  <a:noFill/>
                </a:ln>
                <a:solidFill>
                  <a:schemeClr val="tx1"/>
                </a:solidFill>
                <a:latin typeface="Calibri Light" pitchFamily="18"/>
                <a:ea typeface="Microsoft YaHei" pitchFamily="2"/>
                <a:cs typeface="Mangal" pitchFamily="2"/>
              </a:rPr>
              <a:t>Garges-lès-Gonesse</a:t>
            </a:r>
          </a:p>
          <a:p>
            <a:pPr marL="343080" marR="0" lvl="0" indent="-343080" algn="just" rtl="0" hangingPunct="1">
              <a:lnSpc>
                <a:spcPct val="100000"/>
              </a:lnSpc>
              <a:spcBef>
                <a:spcPts val="0"/>
              </a:spcBef>
              <a:spcAft>
                <a:spcPts val="0"/>
              </a:spcAft>
              <a:buSzPct val="100000"/>
              <a:buChar char="-"/>
              <a:tabLst/>
            </a:pPr>
            <a:r>
              <a:rPr lang="fr-FR" sz="2800" b="1" i="0" u="none" strike="noStrike" kern="1200" cap="none" spc="0" baseline="0" dirty="0">
                <a:ln>
                  <a:noFill/>
                </a:ln>
                <a:solidFill>
                  <a:schemeClr val="tx1"/>
                </a:solidFill>
                <a:latin typeface="Calibri Light" pitchFamily="18"/>
                <a:ea typeface="Microsoft YaHei" pitchFamily="2"/>
                <a:cs typeface="Mangal" pitchFamily="2"/>
              </a:rPr>
              <a:t>Gonesse</a:t>
            </a:r>
          </a:p>
          <a:p>
            <a:pPr marL="343080" marR="0" lvl="0" indent="-343080" algn="just" rtl="0" hangingPunct="1">
              <a:lnSpc>
                <a:spcPct val="100000"/>
              </a:lnSpc>
              <a:spcBef>
                <a:spcPts val="0"/>
              </a:spcBef>
              <a:spcAft>
                <a:spcPts val="0"/>
              </a:spcAft>
              <a:buSzPct val="100000"/>
              <a:buChar char="-"/>
              <a:tabLst/>
            </a:pPr>
            <a:r>
              <a:rPr lang="fr-FR" sz="2800" b="1" i="0" u="none" strike="noStrike" kern="1200" cap="none" spc="0" baseline="0" dirty="0">
                <a:ln>
                  <a:noFill/>
                </a:ln>
                <a:solidFill>
                  <a:schemeClr val="tx1"/>
                </a:solidFill>
                <a:latin typeface="Calibri Light" pitchFamily="18"/>
                <a:ea typeface="Microsoft YaHei" pitchFamily="2"/>
                <a:cs typeface="Mangal" pitchFamily="2"/>
              </a:rPr>
              <a:t>Goussainville</a:t>
            </a:r>
          </a:p>
          <a:p>
            <a:pPr marL="343080" marR="0" lvl="0" indent="-343080" algn="just" rtl="0" hangingPunct="1">
              <a:lnSpc>
                <a:spcPct val="100000"/>
              </a:lnSpc>
              <a:spcBef>
                <a:spcPts val="0"/>
              </a:spcBef>
              <a:spcAft>
                <a:spcPts val="0"/>
              </a:spcAft>
              <a:buSzPct val="100000"/>
              <a:buChar char="-"/>
              <a:tabLst/>
            </a:pPr>
            <a:r>
              <a:rPr lang="fr-FR" sz="2800" b="1" i="0" u="none" strike="noStrike" kern="1200" cap="none" spc="0" baseline="0" dirty="0">
                <a:ln>
                  <a:noFill/>
                </a:ln>
                <a:solidFill>
                  <a:schemeClr val="tx1"/>
                </a:solidFill>
                <a:latin typeface="Calibri Light" pitchFamily="18"/>
                <a:ea typeface="Microsoft YaHei" pitchFamily="2"/>
                <a:cs typeface="Mangal" pitchFamily="2"/>
              </a:rPr>
              <a:t>Sarcelles</a:t>
            </a:r>
          </a:p>
          <a:p>
            <a:pPr marL="343080" marR="0" lvl="0" indent="-343080" algn="just" rtl="0" hangingPunct="1">
              <a:lnSpc>
                <a:spcPct val="100000"/>
              </a:lnSpc>
              <a:spcBef>
                <a:spcPts val="0"/>
              </a:spcBef>
              <a:spcAft>
                <a:spcPts val="0"/>
              </a:spcAft>
              <a:buSzPct val="100000"/>
              <a:buChar char="-"/>
              <a:tabLst/>
            </a:pPr>
            <a:r>
              <a:rPr lang="fr-FR" sz="2800" b="1" i="0" u="none" strike="noStrike" kern="1200" cap="none" spc="0" baseline="0" dirty="0">
                <a:ln>
                  <a:noFill/>
                </a:ln>
                <a:solidFill>
                  <a:schemeClr val="tx1"/>
                </a:solidFill>
                <a:latin typeface="Calibri Light" pitchFamily="18"/>
                <a:ea typeface="Microsoft YaHei" pitchFamily="2"/>
                <a:cs typeface="Mangal" pitchFamily="2"/>
              </a:rPr>
              <a:t>Villiers-le-Bel</a:t>
            </a:r>
          </a:p>
          <a:p>
            <a:pPr marL="343080" marR="0" lvl="0" indent="-343080" algn="just" rtl="0" hangingPunct="1">
              <a:lnSpc>
                <a:spcPct val="100000"/>
              </a:lnSpc>
              <a:spcBef>
                <a:spcPts val="0"/>
              </a:spcBef>
              <a:spcAft>
                <a:spcPts val="0"/>
              </a:spcAft>
              <a:buSzPct val="100000"/>
              <a:buChar char="-"/>
              <a:tabLst/>
            </a:pPr>
            <a:r>
              <a:rPr lang="fr-FR" sz="2800" b="1" dirty="0">
                <a:solidFill>
                  <a:schemeClr val="tx1"/>
                </a:solidFill>
                <a:latin typeface="Calibri Light" pitchFamily="18"/>
                <a:ea typeface="Microsoft YaHei" pitchFamily="2"/>
                <a:cs typeface="Mangal" pitchFamily="2"/>
              </a:rPr>
              <a:t>Fosses/Louvres</a:t>
            </a:r>
            <a:endParaRPr lang="fr-FR" sz="2800" b="1" i="0" u="none" strike="noStrike" kern="1200" cap="none" spc="0" baseline="0" dirty="0">
              <a:ln>
                <a:noFill/>
              </a:ln>
              <a:solidFill>
                <a:schemeClr val="tx1"/>
              </a:solidFill>
              <a:latin typeface="Calibri Light" pitchFamily="18"/>
              <a:ea typeface="Microsoft YaHei" pitchFamily="2"/>
              <a:cs typeface="Mangal" pitchFamily="2"/>
            </a:endParaRPr>
          </a:p>
          <a:p>
            <a:pPr marL="343080" lvl="0" indent="-343080" algn="just">
              <a:buSzPct val="100000"/>
              <a:buChar char="-"/>
            </a:pPr>
            <a:r>
              <a:rPr lang="fr-FR" sz="2800" b="1" dirty="0">
                <a:solidFill>
                  <a:schemeClr val="tx1"/>
                </a:solidFill>
                <a:latin typeface="Calibri Light" pitchFamily="18"/>
                <a:ea typeface="Microsoft YaHei" pitchFamily="2"/>
                <a:cs typeface="Mangal" pitchFamily="2"/>
              </a:rPr>
              <a:t>Villeparisis</a:t>
            </a:r>
            <a:endParaRPr lang="fr-FR" sz="2800" b="1" u="none" strike="noStrike" kern="1200" cap="none" spc="0" baseline="0" dirty="0">
              <a:ln>
                <a:noFill/>
              </a:ln>
              <a:solidFill>
                <a:schemeClr val="tx1"/>
              </a:solidFill>
              <a:latin typeface="Calibri Light" pitchFamily="18"/>
              <a:ea typeface="Microsoft YaHei" pitchFamily="2"/>
              <a:cs typeface="Mangal" pitchFamily="2"/>
            </a:endParaRPr>
          </a:p>
        </p:txBody>
      </p:sp>
      <p:sp>
        <p:nvSpPr>
          <p:cNvPr id="8" name="Titre 1">
            <a:extLst>
              <a:ext uri="{FF2B5EF4-FFF2-40B4-BE49-F238E27FC236}">
                <a16:creationId xmlns:a16="http://schemas.microsoft.com/office/drawing/2014/main" id="{710F6D26-6FDD-4E9D-B7C9-445A7A5E1A56}"/>
              </a:ext>
            </a:extLst>
          </p:cNvPr>
          <p:cNvSpPr txBox="1"/>
          <p:nvPr/>
        </p:nvSpPr>
        <p:spPr>
          <a:xfrm>
            <a:off x="6370821" y="2981225"/>
            <a:ext cx="5530490" cy="3245466"/>
          </a:xfrm>
          <a:prstGeom prst="rect">
            <a:avLst/>
          </a:prstGeom>
          <a:solidFill>
            <a:schemeClr val="bg1"/>
          </a:solidFill>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anchor="b" anchorCtr="1" compatLnSpc="0">
            <a:noAutofit/>
          </a:bodyPr>
          <a:lstStyle/>
          <a:p>
            <a:pPr marL="0" marR="0" lvl="0" indent="0" algn="ctr" rtl="0" hangingPunct="1">
              <a:lnSpc>
                <a:spcPct val="100000"/>
              </a:lnSpc>
              <a:spcBef>
                <a:spcPts val="0"/>
              </a:spcBef>
              <a:spcAft>
                <a:spcPts val="0"/>
              </a:spcAft>
              <a:buNone/>
              <a:tabLst/>
            </a:pPr>
            <a:r>
              <a:rPr lang="fr-FR" sz="2400" b="1" i="0" u="none" strike="noStrike" kern="1200" cap="none" spc="0" baseline="0" dirty="0">
                <a:ln>
                  <a:noFill/>
                </a:ln>
                <a:solidFill>
                  <a:schemeClr val="tx1"/>
                </a:solidFill>
                <a:ea typeface="Microsoft YaHei" pitchFamily="2"/>
                <a:cs typeface="Mangal" pitchFamily="2"/>
              </a:rPr>
              <a:t>Les GTO réunissent tou</a:t>
            </a:r>
            <a:r>
              <a:rPr lang="fr-FR" sz="2400" b="1" dirty="0">
                <a:solidFill>
                  <a:schemeClr val="tx1"/>
                </a:solidFill>
                <a:ea typeface="Microsoft YaHei" pitchFamily="2"/>
                <a:cs typeface="Mangal" pitchFamily="2"/>
              </a:rPr>
              <a:t>s les mois et demi </a:t>
            </a:r>
            <a:r>
              <a:rPr lang="fr-FR" sz="2400" b="0" i="0" u="none" strike="noStrike" kern="1200" cap="none" spc="0" baseline="0" dirty="0">
                <a:ln>
                  <a:noFill/>
                </a:ln>
                <a:solidFill>
                  <a:schemeClr val="tx1"/>
                </a:solidFill>
                <a:ea typeface="Microsoft YaHei" pitchFamily="2"/>
                <a:cs typeface="Mangal" pitchFamily="2"/>
              </a:rPr>
              <a:t>les acteurs locaux en charge de l’accompagnement et du repérage. </a:t>
            </a:r>
          </a:p>
          <a:p>
            <a:pPr lvl="0" algn="ctr"/>
            <a:r>
              <a:rPr lang="fr-FR" sz="2400" dirty="0">
                <a:solidFill>
                  <a:schemeClr val="tx1"/>
                </a:solidFill>
                <a:ea typeface="Microsoft YaHei" pitchFamily="2"/>
                <a:cs typeface="Mangal" pitchFamily="2"/>
              </a:rPr>
              <a:t>Il est </a:t>
            </a:r>
            <a:r>
              <a:rPr lang="fr-FR" sz="2400" b="1" dirty="0" err="1">
                <a:solidFill>
                  <a:schemeClr val="tx1"/>
                </a:solidFill>
              </a:rPr>
              <a:t>co-animé</a:t>
            </a:r>
            <a:r>
              <a:rPr lang="fr-FR" sz="2400" b="1" dirty="0">
                <a:solidFill>
                  <a:schemeClr val="tx1"/>
                </a:solidFill>
              </a:rPr>
              <a:t> par le ou la délégué(e) du préfet du territoire, le représentant du maire de la ville et la coordination du projet</a:t>
            </a:r>
            <a:endParaRPr lang="fr-FR" sz="2400" b="0" i="1" u="none" strike="noStrike" kern="1200" cap="none" spc="0" baseline="0" dirty="0">
              <a:ln>
                <a:noFill/>
              </a:ln>
              <a:solidFill>
                <a:schemeClr val="tx1"/>
              </a:solidFill>
              <a:ea typeface="Microsoft YaHei" pitchFamily="2"/>
              <a:cs typeface="Mangal" pitchFamily="2"/>
            </a:endParaRPr>
          </a:p>
        </p:txBody>
      </p:sp>
    </p:spTree>
    <p:extLst>
      <p:ext uri="{BB962C8B-B14F-4D97-AF65-F5344CB8AC3E}">
        <p14:creationId xmlns:p14="http://schemas.microsoft.com/office/powerpoint/2010/main" val="296231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3E8716D-F8AE-4087-89FF-5914E4B287FC}"/>
              </a:ext>
            </a:extLst>
          </p:cNvPr>
          <p:cNvSpPr/>
          <p:nvPr/>
        </p:nvSpPr>
        <p:spPr>
          <a:xfrm>
            <a:off x="352338" y="1149775"/>
            <a:ext cx="11496507" cy="1651734"/>
          </a:xfrm>
          <a:prstGeom prst="rect">
            <a:avLst/>
          </a:prstGeom>
        </p:spPr>
        <p:txBody>
          <a:bodyPr wrap="square">
            <a:spAutoFit/>
          </a:bodyPr>
          <a:lstStyle/>
          <a:p>
            <a:pPr algn="ctr">
              <a:lnSpc>
                <a:spcPct val="107000"/>
              </a:lnSpc>
              <a:spcAft>
                <a:spcPts val="800"/>
              </a:spcAft>
            </a:pPr>
            <a:r>
              <a:rPr lang="fr-FR" sz="2400" i="1" dirty="0">
                <a:latin typeface="Tahoma" panose="020B0604030504040204" pitchFamily="34" charset="0"/>
                <a:ea typeface="Times New Roman" panose="02020603050405020304" pitchFamily="18" charset="0"/>
                <a:cs typeface="Times New Roman" panose="02020603050405020304" pitchFamily="18" charset="0"/>
              </a:rPr>
              <a:t>Grâce à un partenariat dynamique des acteurs institutionnels et associatifs sur le terrain, les jeunes sont repérés et dirigés vers la structure d’accompagnement correspondant au mieux à la situation et aux besoins du jeune. Les partenaires ont signé une charte de confidentialité dont le message principal est la bienveillance.</a:t>
            </a:r>
            <a:endParaRPr lang="fr-FR"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FAFE654A-FD0B-415E-8C43-2644AD8B819A}"/>
              </a:ext>
            </a:extLst>
          </p:cNvPr>
          <p:cNvSpPr/>
          <p:nvPr/>
        </p:nvSpPr>
        <p:spPr>
          <a:xfrm>
            <a:off x="1683683" y="440844"/>
            <a:ext cx="12938130" cy="1262653"/>
          </a:xfrm>
          <a:prstGeom prst="rect">
            <a:avLst/>
          </a:prstGeom>
        </p:spPr>
        <p:txBody>
          <a:bodyPr wrap="square">
            <a:spAutoFit/>
          </a:bodyPr>
          <a:lstStyle/>
          <a:p>
            <a:pPr algn="ctr">
              <a:spcBef>
                <a:spcPts val="1400"/>
              </a:spcBef>
              <a:spcAft>
                <a:spcPts val="600"/>
              </a:spcAft>
            </a:pPr>
            <a:r>
              <a:rPr lang="fr-FR" sz="3600" b="1" kern="0" dirty="0">
                <a:solidFill>
                  <a:schemeClr val="accent1">
                    <a:lumMod val="60000"/>
                    <a:lumOff val="40000"/>
                  </a:schemeClr>
                </a:solidFill>
                <a:latin typeface="Georgia" panose="02040502050405020303" pitchFamily="18" charset="0"/>
                <a:ea typeface="Times New Roman" panose="02020603050405020304" pitchFamily="18" charset="0"/>
                <a:cs typeface="Times New Roman" panose="02020603050405020304" pitchFamily="18" charset="0"/>
              </a:rPr>
              <a:t>Les partenaires des GTO</a:t>
            </a:r>
          </a:p>
          <a:p>
            <a:pPr>
              <a:lnSpc>
                <a:spcPct val="107000"/>
              </a:lnSpc>
              <a:spcAft>
                <a:spcPts val="800"/>
              </a:spcAft>
            </a:pPr>
            <a:endParaRPr lang="fr-FR" sz="3600" i="1" dirty="0">
              <a:latin typeface="Tahoma" panose="020B0604030504040204" pitchFamily="34" charset="0"/>
              <a:ea typeface="Times New Roman" panose="02020603050405020304" pitchFamily="18" charset="0"/>
              <a:cs typeface="Times New Roman" panose="02020603050405020304" pitchFamily="18" charset="0"/>
            </a:endParaRPr>
          </a:p>
        </p:txBody>
      </p:sp>
      <p:sp>
        <p:nvSpPr>
          <p:cNvPr id="14" name="Titre 1">
            <a:extLst>
              <a:ext uri="{FF2B5EF4-FFF2-40B4-BE49-F238E27FC236}">
                <a16:creationId xmlns:a16="http://schemas.microsoft.com/office/drawing/2014/main" id="{FFA2508E-EFB3-49B9-A609-2DA320F52D0D}"/>
              </a:ext>
            </a:extLst>
          </p:cNvPr>
          <p:cNvSpPr txBox="1"/>
          <p:nvPr/>
        </p:nvSpPr>
        <p:spPr>
          <a:xfrm>
            <a:off x="99875" y="2801509"/>
            <a:ext cx="5425560" cy="421560"/>
          </a:xfrm>
          <a:prstGeom prst="rect">
            <a:avLst/>
          </a:prstGeom>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anchor="b" anchorCtr="1" compatLnSpc="0">
            <a:noAutofit/>
          </a:bodyPr>
          <a:lstStyle/>
          <a:p>
            <a:pPr marL="0" marR="0" lvl="0" indent="0" algn="ctr" rtl="0" hangingPunct="1">
              <a:lnSpc>
                <a:spcPct val="100000"/>
              </a:lnSpc>
              <a:spcBef>
                <a:spcPts val="0"/>
              </a:spcBef>
              <a:spcAft>
                <a:spcPts val="0"/>
              </a:spcAft>
              <a:buNone/>
              <a:tabLst/>
            </a:pPr>
            <a:r>
              <a:rPr lang="fr-FR" sz="2000" b="1" dirty="0">
                <a:solidFill>
                  <a:srgbClr val="000000"/>
                </a:solidFill>
                <a:latin typeface="Calibri Light" pitchFamily="18"/>
                <a:ea typeface="Microsoft YaHei" pitchFamily="2"/>
                <a:cs typeface="Mangal" pitchFamily="2"/>
              </a:rPr>
              <a:t>Partenaires</a:t>
            </a:r>
            <a:endParaRPr lang="fr-FR" sz="2000" b="1" i="0" u="none" strike="noStrike" kern="1200" cap="none" spc="0" baseline="0" dirty="0">
              <a:ln>
                <a:noFill/>
              </a:ln>
              <a:solidFill>
                <a:srgbClr val="000000"/>
              </a:solidFill>
              <a:latin typeface="Calibri Light" pitchFamily="18"/>
              <a:ea typeface="Microsoft YaHei" pitchFamily="2"/>
              <a:cs typeface="Mangal" pitchFamily="2"/>
            </a:endParaRPr>
          </a:p>
        </p:txBody>
      </p:sp>
      <p:sp>
        <p:nvSpPr>
          <p:cNvPr id="3" name="ZoneTexte 2">
            <a:extLst>
              <a:ext uri="{FF2B5EF4-FFF2-40B4-BE49-F238E27FC236}">
                <a16:creationId xmlns:a16="http://schemas.microsoft.com/office/drawing/2014/main" id="{7A1F269C-52E5-40D7-B44F-EA3C379213C1}"/>
              </a:ext>
            </a:extLst>
          </p:cNvPr>
          <p:cNvSpPr txBox="1"/>
          <p:nvPr/>
        </p:nvSpPr>
        <p:spPr>
          <a:xfrm>
            <a:off x="159389" y="3223069"/>
            <a:ext cx="7692706" cy="3914918"/>
          </a:xfrm>
          <a:prstGeom prst="rect">
            <a:avLst/>
          </a:prstGeom>
          <a:noFill/>
        </p:spPr>
        <p:txBody>
          <a:bodyPr wrap="square" rtlCol="0">
            <a:spAutoFit/>
          </a:bodyPr>
          <a:lstStyle/>
          <a:p>
            <a:pPr marL="360">
              <a:lnSpc>
                <a:spcPct val="120000"/>
              </a:lnSpc>
              <a:buClr>
                <a:srgbClr val="000000"/>
              </a:buClr>
            </a:pPr>
            <a:r>
              <a:rPr lang="en-US" sz="1600" cap="all" spc="-1" dirty="0">
                <a:uFill>
                  <a:solidFill>
                    <a:srgbClr val="FFFFFF"/>
                  </a:solidFill>
                </a:uFill>
                <a:latin typeface="Abadi" panose="020B0604020104020204" pitchFamily="34" charset="0"/>
              </a:rPr>
              <a:t>Les 8 </a:t>
            </a:r>
            <a:r>
              <a:rPr lang="en-US" sz="1600" cap="all" spc="-1" dirty="0" err="1">
                <a:uFill>
                  <a:solidFill>
                    <a:srgbClr val="FFFFFF"/>
                  </a:solidFill>
                </a:uFill>
                <a:latin typeface="Abadi" panose="020B0604020104020204" pitchFamily="34" charset="0"/>
              </a:rPr>
              <a:t>villes</a:t>
            </a:r>
            <a:r>
              <a:rPr lang="en-US" sz="1600" cap="all" spc="-1" dirty="0">
                <a:uFill>
                  <a:solidFill>
                    <a:srgbClr val="FFFFFF"/>
                  </a:solidFill>
                </a:uFill>
                <a:latin typeface="Abadi" panose="020B0604020104020204" pitchFamily="34" charset="0"/>
              </a:rPr>
              <a:t> et </a:t>
            </a:r>
            <a:r>
              <a:rPr lang="en-US" sz="1600" cap="all" spc="-1" dirty="0" err="1">
                <a:uFill>
                  <a:solidFill>
                    <a:srgbClr val="FFFFFF"/>
                  </a:solidFill>
                </a:uFill>
                <a:latin typeface="Abadi" panose="020B0604020104020204" pitchFamily="34" charset="0"/>
              </a:rPr>
              <a:t>leurs</a:t>
            </a:r>
            <a:r>
              <a:rPr lang="en-US" sz="1600" cap="all" spc="-1" dirty="0">
                <a:uFill>
                  <a:solidFill>
                    <a:srgbClr val="FFFFFF"/>
                  </a:solidFill>
                </a:uFill>
                <a:latin typeface="Abadi" panose="020B0604020104020204" pitchFamily="34" charset="0"/>
              </a:rPr>
              <a:t> services (Reseau information jeunesse/Prevention)</a:t>
            </a:r>
          </a:p>
          <a:p>
            <a:pPr marL="360">
              <a:lnSpc>
                <a:spcPct val="120000"/>
              </a:lnSpc>
              <a:buClr>
                <a:srgbClr val="000000"/>
              </a:buClr>
            </a:pPr>
            <a:r>
              <a:rPr lang="en-US" sz="1600" cap="all" spc="-1" dirty="0">
                <a:uFill>
                  <a:solidFill>
                    <a:srgbClr val="FFFFFF"/>
                  </a:solidFill>
                </a:uFill>
                <a:latin typeface="Abadi" panose="020B0604020104020204" pitchFamily="34" charset="0"/>
              </a:rPr>
              <a:t>Agglomeration de </a:t>
            </a:r>
            <a:r>
              <a:rPr lang="en-US" sz="1600" cap="all" spc="-1" dirty="0" err="1">
                <a:uFill>
                  <a:solidFill>
                    <a:srgbClr val="FFFFFF"/>
                  </a:solidFill>
                </a:uFill>
                <a:latin typeface="Abadi" panose="020B0604020104020204" pitchFamily="34" charset="0"/>
              </a:rPr>
              <a:t>roissy</a:t>
            </a:r>
            <a:r>
              <a:rPr lang="en-US" sz="1600" cap="all" spc="-1" dirty="0">
                <a:uFill>
                  <a:solidFill>
                    <a:srgbClr val="FFFFFF"/>
                  </a:solidFill>
                </a:uFill>
                <a:latin typeface="Abadi" panose="020B0604020104020204" pitchFamily="34" charset="0"/>
              </a:rPr>
              <a:t> pays de </a:t>
            </a:r>
            <a:r>
              <a:rPr lang="en-US" sz="1600" cap="all" spc="-1" dirty="0" err="1">
                <a:uFill>
                  <a:solidFill>
                    <a:srgbClr val="FFFFFF"/>
                  </a:solidFill>
                </a:uFill>
                <a:latin typeface="Abadi" panose="020B0604020104020204" pitchFamily="34" charset="0"/>
              </a:rPr>
              <a:t>france</a:t>
            </a:r>
            <a:endParaRPr lang="en-US" sz="1600" cap="all" spc="-1" dirty="0">
              <a:uFill>
                <a:solidFill>
                  <a:srgbClr val="FFFFFF"/>
                </a:solidFill>
              </a:uFill>
              <a:latin typeface="Abadi" panose="020B0604020104020204" pitchFamily="34" charset="0"/>
            </a:endParaRPr>
          </a:p>
          <a:p>
            <a:pPr marL="360">
              <a:lnSpc>
                <a:spcPct val="120000"/>
              </a:lnSpc>
              <a:buClr>
                <a:srgbClr val="000000"/>
              </a:buClr>
            </a:pPr>
            <a:r>
              <a:rPr lang="en-US" sz="1600" cap="all" spc="-1" dirty="0">
                <a:uFill>
                  <a:solidFill>
                    <a:srgbClr val="FFFFFF"/>
                  </a:solidFill>
                </a:uFill>
                <a:latin typeface="Abadi" panose="020B0604020104020204" pitchFamily="34" charset="0"/>
              </a:rPr>
              <a:t>Le </a:t>
            </a:r>
            <a:r>
              <a:rPr lang="en-US" sz="1600" cap="all" spc="-1" dirty="0" err="1">
                <a:uFill>
                  <a:solidFill>
                    <a:srgbClr val="FFFFFF"/>
                  </a:solidFill>
                </a:uFill>
                <a:latin typeface="Abadi" panose="020B0604020104020204" pitchFamily="34" charset="0"/>
              </a:rPr>
              <a:t>departement</a:t>
            </a:r>
            <a:r>
              <a:rPr lang="en-US" sz="1600" cap="all" spc="-1" dirty="0">
                <a:uFill>
                  <a:solidFill>
                    <a:srgbClr val="FFFFFF"/>
                  </a:solidFill>
                </a:uFill>
                <a:latin typeface="Abadi" panose="020B0604020104020204" pitchFamily="34" charset="0"/>
              </a:rPr>
              <a:t> du </a:t>
            </a:r>
            <a:r>
              <a:rPr lang="en-US" sz="1600" cap="all" spc="-1" dirty="0" err="1">
                <a:uFill>
                  <a:solidFill>
                    <a:srgbClr val="FFFFFF"/>
                  </a:solidFill>
                </a:uFill>
                <a:latin typeface="Abadi" panose="020B0604020104020204" pitchFamily="34" charset="0"/>
              </a:rPr>
              <a:t>val</a:t>
            </a:r>
            <a:r>
              <a:rPr lang="en-US" sz="1600" cap="all" spc="-1" dirty="0">
                <a:uFill>
                  <a:solidFill>
                    <a:srgbClr val="FFFFFF"/>
                  </a:solidFill>
                </a:uFill>
                <a:latin typeface="Abadi" panose="020B0604020104020204" pitchFamily="34" charset="0"/>
              </a:rPr>
              <a:t> </a:t>
            </a:r>
            <a:r>
              <a:rPr lang="en-US" sz="1600" cap="all" spc="-1" dirty="0" err="1">
                <a:uFill>
                  <a:solidFill>
                    <a:srgbClr val="FFFFFF"/>
                  </a:solidFill>
                </a:uFill>
                <a:latin typeface="Abadi" panose="020B0604020104020204" pitchFamily="34" charset="0"/>
              </a:rPr>
              <a:t>d’oise</a:t>
            </a:r>
            <a:r>
              <a:rPr lang="en-US" sz="1600" cap="all" spc="-1" dirty="0">
                <a:uFill>
                  <a:solidFill>
                    <a:srgbClr val="FFFFFF"/>
                  </a:solidFill>
                </a:uFill>
                <a:latin typeface="Abadi" panose="020B0604020104020204" pitchFamily="34" charset="0"/>
              </a:rPr>
              <a:t> (services </a:t>
            </a:r>
            <a:r>
              <a:rPr lang="en-US" sz="1600" cap="all" spc="-1" dirty="0" err="1">
                <a:uFill>
                  <a:solidFill>
                    <a:srgbClr val="FFFFFF"/>
                  </a:solidFill>
                </a:uFill>
                <a:latin typeface="Abadi" panose="020B0604020104020204" pitchFamily="34" charset="0"/>
              </a:rPr>
              <a:t>sociaux</a:t>
            </a:r>
            <a:r>
              <a:rPr lang="en-US" sz="1600" cap="all" spc="-1" dirty="0">
                <a:uFill>
                  <a:solidFill>
                    <a:srgbClr val="FFFFFF"/>
                  </a:solidFill>
                </a:uFill>
                <a:latin typeface="Abadi" panose="020B0604020104020204" pitchFamily="34" charset="0"/>
              </a:rPr>
              <a:t>/Aide à </a:t>
            </a:r>
            <a:r>
              <a:rPr lang="en-US" sz="1600" cap="all" spc="-1" dirty="0" err="1">
                <a:uFill>
                  <a:solidFill>
                    <a:srgbClr val="FFFFFF"/>
                  </a:solidFill>
                </a:uFill>
                <a:latin typeface="Abadi" panose="020B0604020104020204" pitchFamily="34" charset="0"/>
              </a:rPr>
              <a:t>l’enfance</a:t>
            </a:r>
            <a:r>
              <a:rPr lang="en-US" sz="1600" cap="all" spc="-1" dirty="0">
                <a:uFill>
                  <a:solidFill>
                    <a:srgbClr val="FFFFFF"/>
                  </a:solidFill>
                </a:uFill>
                <a:latin typeface="Abadi" panose="020B0604020104020204" pitchFamily="34" charset="0"/>
              </a:rPr>
              <a:t>)</a:t>
            </a:r>
          </a:p>
          <a:p>
            <a:pPr marL="360">
              <a:lnSpc>
                <a:spcPct val="120000"/>
              </a:lnSpc>
              <a:buClr>
                <a:srgbClr val="000000"/>
              </a:buClr>
            </a:pPr>
            <a:r>
              <a:rPr lang="en-US" sz="1600" cap="all" spc="-1" dirty="0">
                <a:uFill>
                  <a:solidFill>
                    <a:srgbClr val="FFFFFF"/>
                  </a:solidFill>
                </a:uFill>
                <a:latin typeface="Abadi" panose="020B0604020104020204" pitchFamily="34" charset="0"/>
              </a:rPr>
              <a:t>Pole </a:t>
            </a:r>
            <a:r>
              <a:rPr lang="en-US" sz="1600" cap="all" spc="-1" dirty="0" err="1">
                <a:uFill>
                  <a:solidFill>
                    <a:srgbClr val="FFFFFF"/>
                  </a:solidFill>
                </a:uFill>
                <a:latin typeface="Abadi" panose="020B0604020104020204" pitchFamily="34" charset="0"/>
              </a:rPr>
              <a:t>Emploi</a:t>
            </a:r>
            <a:endParaRPr lang="en-US" sz="1600" cap="all" spc="-1" dirty="0">
              <a:uFill>
                <a:solidFill>
                  <a:srgbClr val="FFFFFF"/>
                </a:solidFill>
              </a:uFill>
              <a:latin typeface="Abadi" panose="020B0604020104020204" pitchFamily="34" charset="0"/>
            </a:endParaRPr>
          </a:p>
          <a:p>
            <a:pPr marL="360">
              <a:lnSpc>
                <a:spcPct val="120000"/>
              </a:lnSpc>
              <a:buClr>
                <a:srgbClr val="000000"/>
              </a:buClr>
            </a:pPr>
            <a:r>
              <a:rPr lang="en-US" sz="1600" cap="all" spc="-1" dirty="0">
                <a:uFill>
                  <a:solidFill>
                    <a:srgbClr val="FFFFFF"/>
                  </a:solidFill>
                </a:uFill>
                <a:latin typeface="Abadi" panose="020B0604020104020204" pitchFamily="34" charset="0"/>
              </a:rPr>
              <a:t>MISSION LOCALE VAL D’OISE EST ET MISSION LOCALE PLAINE DE FRANCE</a:t>
            </a:r>
          </a:p>
          <a:p>
            <a:pPr marL="360">
              <a:lnSpc>
                <a:spcPct val="120000"/>
              </a:lnSpc>
              <a:buClr>
                <a:srgbClr val="000000"/>
              </a:buClr>
            </a:pPr>
            <a:r>
              <a:rPr lang="en-US" sz="1600" cap="all" spc="-1" dirty="0">
                <a:uFill>
                  <a:solidFill>
                    <a:srgbClr val="FFFFFF"/>
                  </a:solidFill>
                </a:uFill>
                <a:latin typeface="Abadi" panose="020B0604020104020204" pitchFamily="34" charset="0"/>
              </a:rPr>
              <a:t>Les Associations de </a:t>
            </a:r>
            <a:r>
              <a:rPr lang="en-US" sz="1600" cap="all" spc="-1" dirty="0" err="1">
                <a:uFill>
                  <a:solidFill>
                    <a:srgbClr val="FFFFFF"/>
                  </a:solidFill>
                </a:uFill>
                <a:latin typeface="Abadi" panose="020B0604020104020204" pitchFamily="34" charset="0"/>
              </a:rPr>
              <a:t>Prévention</a:t>
            </a:r>
            <a:r>
              <a:rPr lang="en-US" sz="1600" cap="all" spc="-1" dirty="0">
                <a:uFill>
                  <a:solidFill>
                    <a:srgbClr val="FFFFFF"/>
                  </a:solidFill>
                </a:uFill>
                <a:latin typeface="Abadi" panose="020B0604020104020204" pitchFamily="34" charset="0"/>
              </a:rPr>
              <a:t> </a:t>
            </a:r>
            <a:r>
              <a:rPr lang="en-US" sz="1600" cap="all" spc="-1" dirty="0" err="1">
                <a:uFill>
                  <a:solidFill>
                    <a:srgbClr val="FFFFFF"/>
                  </a:solidFill>
                </a:uFill>
                <a:latin typeface="Abadi" panose="020B0604020104020204" pitchFamily="34" charset="0"/>
              </a:rPr>
              <a:t>spécialisée</a:t>
            </a:r>
            <a:r>
              <a:rPr lang="en-US" sz="1600" cap="all" spc="-1" dirty="0">
                <a:uFill>
                  <a:solidFill>
                    <a:srgbClr val="FFFFFF"/>
                  </a:solidFill>
                </a:uFill>
                <a:latin typeface="Abadi" panose="020B0604020104020204" pitchFamily="34" charset="0"/>
              </a:rPr>
              <a:t> (IMAJ/OPEJ/REGIE/AUTRES)</a:t>
            </a:r>
          </a:p>
          <a:p>
            <a:pPr marL="360">
              <a:lnSpc>
                <a:spcPct val="120000"/>
              </a:lnSpc>
              <a:buClr>
                <a:srgbClr val="000000"/>
              </a:buClr>
            </a:pPr>
            <a:r>
              <a:rPr lang="en-US" sz="1600" cap="all" spc="-1" dirty="0" err="1">
                <a:uFill>
                  <a:solidFill>
                    <a:srgbClr val="FFFFFF"/>
                  </a:solidFill>
                </a:uFill>
                <a:latin typeface="Abadi" panose="020B0604020104020204" pitchFamily="34" charset="0"/>
              </a:rPr>
              <a:t>Cio</a:t>
            </a:r>
            <a:r>
              <a:rPr lang="en-US" sz="1600" cap="all" spc="-1" dirty="0">
                <a:uFill>
                  <a:solidFill>
                    <a:srgbClr val="FFFFFF"/>
                  </a:solidFill>
                </a:uFill>
                <a:latin typeface="Abadi" panose="020B0604020104020204" pitchFamily="34" charset="0"/>
              </a:rPr>
              <a:t>/MLDS – education </a:t>
            </a:r>
            <a:r>
              <a:rPr lang="en-US" sz="1600" cap="all" spc="-1" dirty="0" err="1">
                <a:uFill>
                  <a:solidFill>
                    <a:srgbClr val="FFFFFF"/>
                  </a:solidFill>
                </a:uFill>
                <a:latin typeface="Abadi" panose="020B0604020104020204" pitchFamily="34" charset="0"/>
              </a:rPr>
              <a:t>nationale</a:t>
            </a:r>
            <a:endParaRPr lang="en-US" sz="1600" cap="all" spc="-1" dirty="0">
              <a:uFill>
                <a:solidFill>
                  <a:srgbClr val="FFFFFF"/>
                </a:solidFill>
              </a:uFill>
              <a:latin typeface="Abadi" panose="020B0604020104020204" pitchFamily="34" charset="0"/>
            </a:endParaRPr>
          </a:p>
          <a:p>
            <a:pPr marL="360">
              <a:lnSpc>
                <a:spcPct val="120000"/>
              </a:lnSpc>
              <a:buClr>
                <a:srgbClr val="000000"/>
              </a:buClr>
            </a:pPr>
            <a:endParaRPr lang="en-US" sz="1600" cap="all" spc="-1" dirty="0">
              <a:uFill>
                <a:solidFill>
                  <a:srgbClr val="FFFFFF"/>
                </a:solidFill>
              </a:uFill>
              <a:latin typeface="Abadi" panose="020B0604020104020204" pitchFamily="34" charset="0"/>
            </a:endParaRPr>
          </a:p>
          <a:p>
            <a:pPr marL="360">
              <a:lnSpc>
                <a:spcPct val="120000"/>
              </a:lnSpc>
              <a:buClr>
                <a:srgbClr val="000000"/>
              </a:buClr>
            </a:pPr>
            <a:r>
              <a:rPr lang="en-US" sz="1600" cap="all" spc="-1" dirty="0">
                <a:uFill>
                  <a:solidFill>
                    <a:srgbClr val="FFFFFF"/>
                  </a:solidFill>
                </a:uFill>
                <a:latin typeface="Abadi" panose="020B0604020104020204" pitchFamily="34" charset="0"/>
              </a:rPr>
              <a:t>Sport dans la Ville</a:t>
            </a:r>
          </a:p>
          <a:p>
            <a:pPr marL="360">
              <a:lnSpc>
                <a:spcPct val="120000"/>
              </a:lnSpc>
              <a:buClr>
                <a:srgbClr val="000000"/>
              </a:buClr>
            </a:pPr>
            <a:r>
              <a:rPr lang="en-US" sz="1600" cap="all" spc="-1" dirty="0">
                <a:uFill>
                  <a:solidFill>
                    <a:srgbClr val="FFFFFF"/>
                  </a:solidFill>
                </a:uFill>
                <a:latin typeface="Abadi" panose="020B0604020104020204" pitchFamily="34" charset="0"/>
              </a:rPr>
              <a:t>Association CREATIVE</a:t>
            </a:r>
          </a:p>
          <a:p>
            <a:pPr marL="360">
              <a:lnSpc>
                <a:spcPct val="120000"/>
              </a:lnSpc>
              <a:buClr>
                <a:srgbClr val="000000"/>
              </a:buClr>
            </a:pPr>
            <a:r>
              <a:rPr lang="en-US" sz="1600" cap="all" spc="-1" dirty="0" err="1">
                <a:uFill>
                  <a:solidFill>
                    <a:srgbClr val="FFFFFF"/>
                  </a:solidFill>
                </a:uFill>
                <a:latin typeface="Abadi" panose="020B0604020104020204" pitchFamily="34" charset="0"/>
              </a:rPr>
              <a:t>Pjj</a:t>
            </a:r>
            <a:r>
              <a:rPr lang="en-US" sz="1600" cap="all" spc="-1" dirty="0">
                <a:uFill>
                  <a:solidFill>
                    <a:srgbClr val="FFFFFF"/>
                  </a:solidFill>
                </a:uFill>
                <a:latin typeface="Abadi" panose="020B0604020104020204" pitchFamily="34" charset="0"/>
              </a:rPr>
              <a:t> – </a:t>
            </a:r>
            <a:r>
              <a:rPr lang="en-US" sz="1600" cap="all" spc="-1" dirty="0" err="1">
                <a:uFill>
                  <a:solidFill>
                    <a:srgbClr val="FFFFFF"/>
                  </a:solidFill>
                </a:uFill>
                <a:latin typeface="Abadi" panose="020B0604020104020204" pitchFamily="34" charset="0"/>
              </a:rPr>
              <a:t>stemo</a:t>
            </a:r>
            <a:r>
              <a:rPr lang="en-US" sz="1600" cap="all" spc="-1" dirty="0">
                <a:uFill>
                  <a:solidFill>
                    <a:srgbClr val="FFFFFF"/>
                  </a:solidFill>
                </a:uFill>
                <a:latin typeface="Abadi" panose="020B0604020104020204" pitchFamily="34" charset="0"/>
              </a:rPr>
              <a:t> / SPIP</a:t>
            </a:r>
          </a:p>
          <a:p>
            <a:pPr marL="360">
              <a:lnSpc>
                <a:spcPct val="120000"/>
              </a:lnSpc>
              <a:buClr>
                <a:srgbClr val="000000"/>
              </a:buClr>
            </a:pPr>
            <a:r>
              <a:rPr lang="en-US" sz="1600" cap="all" spc="-1" dirty="0">
                <a:uFill>
                  <a:solidFill>
                    <a:srgbClr val="FFFFFF"/>
                  </a:solidFill>
                </a:uFill>
                <a:latin typeface="Abadi" panose="020B0604020104020204" pitchFamily="34" charset="0"/>
              </a:rPr>
              <a:t>ANAF</a:t>
            </a:r>
          </a:p>
          <a:p>
            <a:endParaRPr lang="fr-FR" dirty="0"/>
          </a:p>
        </p:txBody>
      </p:sp>
      <p:sp>
        <p:nvSpPr>
          <p:cNvPr id="4" name="ZoneTexte 3">
            <a:extLst>
              <a:ext uri="{FF2B5EF4-FFF2-40B4-BE49-F238E27FC236}">
                <a16:creationId xmlns:a16="http://schemas.microsoft.com/office/drawing/2014/main" id="{1BB08735-282C-4300-984C-63A7CBC60F02}"/>
              </a:ext>
            </a:extLst>
          </p:cNvPr>
          <p:cNvSpPr txBox="1"/>
          <p:nvPr/>
        </p:nvSpPr>
        <p:spPr>
          <a:xfrm>
            <a:off x="8317080" y="3223069"/>
            <a:ext cx="3531765" cy="3539430"/>
          </a:xfrm>
          <a:prstGeom prst="rect">
            <a:avLst/>
          </a:prstGeom>
          <a:noFill/>
        </p:spPr>
        <p:txBody>
          <a:bodyPr wrap="square" rtlCol="0">
            <a:spAutoFit/>
          </a:bodyPr>
          <a:lstStyle/>
          <a:p>
            <a:pPr marL="360">
              <a:lnSpc>
                <a:spcPct val="120000"/>
              </a:lnSpc>
              <a:buClr>
                <a:srgbClr val="000000"/>
              </a:buClr>
            </a:pPr>
            <a:r>
              <a:rPr lang="en-US" sz="1400" cap="all" spc="-1" dirty="0">
                <a:uFill>
                  <a:solidFill>
                    <a:srgbClr val="FFFFFF"/>
                  </a:solidFill>
                </a:uFill>
                <a:latin typeface="Abadi" panose="020B0604020104020204" pitchFamily="34" charset="0"/>
              </a:rPr>
              <a:t>Unis-CITE</a:t>
            </a:r>
          </a:p>
          <a:p>
            <a:pPr marL="360">
              <a:lnSpc>
                <a:spcPct val="120000"/>
              </a:lnSpc>
              <a:buClr>
                <a:srgbClr val="000000"/>
              </a:buClr>
            </a:pPr>
            <a:r>
              <a:rPr lang="en-US" sz="1400" cap="all" spc="-1" dirty="0" err="1">
                <a:uFill>
                  <a:solidFill>
                    <a:srgbClr val="FFFFFF"/>
                  </a:solidFill>
                </a:uFill>
                <a:latin typeface="Abadi" panose="020B0604020104020204" pitchFamily="34" charset="0"/>
              </a:rPr>
              <a:t>Hopital</a:t>
            </a:r>
            <a:r>
              <a:rPr lang="en-US" sz="1400" cap="all" spc="-1" dirty="0">
                <a:uFill>
                  <a:solidFill>
                    <a:srgbClr val="FFFFFF"/>
                  </a:solidFill>
                </a:uFill>
                <a:latin typeface="Abadi" panose="020B0604020104020204" pitchFamily="34" charset="0"/>
              </a:rPr>
              <a:t> de </a:t>
            </a:r>
            <a:r>
              <a:rPr lang="en-US" sz="1400" cap="all" spc="-1" dirty="0" err="1">
                <a:uFill>
                  <a:solidFill>
                    <a:srgbClr val="FFFFFF"/>
                  </a:solidFill>
                </a:uFill>
                <a:latin typeface="Abadi" panose="020B0604020104020204" pitchFamily="34" charset="0"/>
              </a:rPr>
              <a:t>gonesse</a:t>
            </a:r>
            <a:endParaRPr lang="en-US" sz="1400" cap="all" spc="-1" dirty="0">
              <a:uFill>
                <a:solidFill>
                  <a:srgbClr val="FFFFFF"/>
                </a:solidFill>
              </a:uFill>
              <a:latin typeface="Abadi" panose="020B0604020104020204" pitchFamily="34" charset="0"/>
            </a:endParaRPr>
          </a:p>
          <a:p>
            <a:pPr marL="360">
              <a:lnSpc>
                <a:spcPct val="120000"/>
              </a:lnSpc>
              <a:buClr>
                <a:srgbClr val="000000"/>
              </a:buClr>
            </a:pPr>
            <a:r>
              <a:rPr lang="en-US" sz="1400" cap="all" spc="-1" dirty="0">
                <a:uFill>
                  <a:solidFill>
                    <a:srgbClr val="FFFFFF"/>
                  </a:solidFill>
                </a:uFill>
                <a:latin typeface="Abadi" panose="020B0604020104020204" pitchFamily="34" charset="0"/>
              </a:rPr>
              <a:t>France horizon</a:t>
            </a:r>
          </a:p>
          <a:p>
            <a:pPr marL="360">
              <a:lnSpc>
                <a:spcPct val="120000"/>
              </a:lnSpc>
              <a:buClr>
                <a:srgbClr val="000000"/>
              </a:buClr>
            </a:pPr>
            <a:r>
              <a:rPr lang="en-US" sz="1400" cap="all" spc="-1" dirty="0">
                <a:uFill>
                  <a:solidFill>
                    <a:srgbClr val="FFFFFF"/>
                  </a:solidFill>
                </a:uFill>
                <a:latin typeface="Abadi" panose="020B0604020104020204" pitchFamily="34" charset="0"/>
              </a:rPr>
              <a:t>APELS</a:t>
            </a:r>
          </a:p>
          <a:p>
            <a:pPr marL="360">
              <a:lnSpc>
                <a:spcPct val="120000"/>
              </a:lnSpc>
              <a:buClr>
                <a:srgbClr val="000000"/>
              </a:buClr>
            </a:pPr>
            <a:r>
              <a:rPr lang="en-US" sz="1400" cap="all" spc="-1" dirty="0">
                <a:uFill>
                  <a:solidFill>
                    <a:srgbClr val="FFFFFF"/>
                  </a:solidFill>
                </a:uFill>
                <a:latin typeface="Abadi" panose="020B0604020104020204" pitchFamily="34" charset="0"/>
              </a:rPr>
              <a:t>CARE</a:t>
            </a:r>
          </a:p>
          <a:p>
            <a:pPr marL="360">
              <a:lnSpc>
                <a:spcPct val="120000"/>
              </a:lnSpc>
              <a:buClr>
                <a:srgbClr val="000000"/>
              </a:buClr>
            </a:pPr>
            <a:r>
              <a:rPr lang="en-US" sz="1400" cap="all" spc="-1" dirty="0" err="1">
                <a:uFill>
                  <a:solidFill>
                    <a:srgbClr val="FFFFFF"/>
                  </a:solidFill>
                </a:uFill>
                <a:latin typeface="Abadi" panose="020B0604020104020204" pitchFamily="34" charset="0"/>
              </a:rPr>
              <a:t>Apprentis</a:t>
            </a:r>
            <a:r>
              <a:rPr lang="en-US" sz="1400" cap="all" spc="-1" dirty="0">
                <a:uFill>
                  <a:solidFill>
                    <a:srgbClr val="FFFFFF"/>
                  </a:solidFill>
                </a:uFill>
                <a:latin typeface="Abadi" panose="020B0604020104020204" pitchFamily="34" charset="0"/>
              </a:rPr>
              <a:t> </a:t>
            </a:r>
            <a:r>
              <a:rPr lang="en-US" sz="1400" cap="all" spc="-1" dirty="0" err="1">
                <a:uFill>
                  <a:solidFill>
                    <a:srgbClr val="FFFFFF"/>
                  </a:solidFill>
                </a:uFill>
                <a:latin typeface="Abadi" panose="020B0604020104020204" pitchFamily="34" charset="0"/>
              </a:rPr>
              <a:t>d’auteuil</a:t>
            </a:r>
            <a:endParaRPr lang="en-US" sz="1400" cap="all" spc="-1" dirty="0">
              <a:uFill>
                <a:solidFill>
                  <a:srgbClr val="FFFFFF"/>
                </a:solidFill>
              </a:uFill>
              <a:latin typeface="Abadi" panose="020B0604020104020204" pitchFamily="34" charset="0"/>
            </a:endParaRPr>
          </a:p>
          <a:p>
            <a:pPr marL="360">
              <a:lnSpc>
                <a:spcPct val="120000"/>
              </a:lnSpc>
              <a:buClr>
                <a:srgbClr val="000000"/>
              </a:buClr>
            </a:pPr>
            <a:r>
              <a:rPr lang="en-US" sz="1400" cap="all" spc="-1" dirty="0" err="1">
                <a:uFill>
                  <a:solidFill>
                    <a:srgbClr val="FFFFFF"/>
                  </a:solidFill>
                </a:uFill>
                <a:latin typeface="Abadi" panose="020B0604020104020204" pitchFamily="34" charset="0"/>
              </a:rPr>
              <a:t>Epide</a:t>
            </a:r>
            <a:endParaRPr lang="en-US" sz="1400" cap="all" spc="-1" dirty="0">
              <a:uFill>
                <a:solidFill>
                  <a:srgbClr val="FFFFFF"/>
                </a:solidFill>
              </a:uFill>
              <a:latin typeface="Abadi" panose="020B0604020104020204" pitchFamily="34" charset="0"/>
            </a:endParaRPr>
          </a:p>
          <a:p>
            <a:pPr marL="360">
              <a:lnSpc>
                <a:spcPct val="120000"/>
              </a:lnSpc>
              <a:buClr>
                <a:srgbClr val="000000"/>
              </a:buClr>
            </a:pPr>
            <a:r>
              <a:rPr lang="en-US" sz="1400" cap="all" spc="-1" dirty="0">
                <a:uFill>
                  <a:solidFill>
                    <a:srgbClr val="FFFFFF"/>
                  </a:solidFill>
                </a:uFill>
                <a:latin typeface="Abadi" panose="020B0604020104020204" pitchFamily="34" charset="0"/>
              </a:rPr>
              <a:t>E2c</a:t>
            </a:r>
          </a:p>
          <a:p>
            <a:pPr marL="360">
              <a:lnSpc>
                <a:spcPct val="120000"/>
              </a:lnSpc>
              <a:buClr>
                <a:srgbClr val="000000"/>
              </a:buClr>
            </a:pPr>
            <a:r>
              <a:rPr lang="en-US" sz="1400" cap="all" spc="-1" dirty="0">
                <a:uFill>
                  <a:solidFill>
                    <a:srgbClr val="FFFFFF"/>
                  </a:solidFill>
                </a:uFill>
                <a:latin typeface="Abadi" panose="020B0604020104020204" pitchFamily="34" charset="0"/>
              </a:rPr>
              <a:t>C2DI 93</a:t>
            </a:r>
          </a:p>
          <a:p>
            <a:pPr marL="360">
              <a:lnSpc>
                <a:spcPct val="120000"/>
              </a:lnSpc>
              <a:buClr>
                <a:srgbClr val="000000"/>
              </a:buClr>
            </a:pPr>
            <a:r>
              <a:rPr lang="en-US" sz="1400" cap="all" spc="-1" dirty="0" err="1">
                <a:uFill>
                  <a:solidFill>
                    <a:srgbClr val="FFFFFF"/>
                  </a:solidFill>
                </a:uFill>
                <a:latin typeface="Abadi" panose="020B0604020104020204" pitchFamily="34" charset="0"/>
              </a:rPr>
              <a:t>direccte</a:t>
            </a:r>
            <a:endParaRPr lang="en-US" sz="1400" cap="all" spc="-1" dirty="0">
              <a:uFill>
                <a:solidFill>
                  <a:srgbClr val="FFFFFF"/>
                </a:solidFill>
              </a:uFill>
              <a:latin typeface="Abadi" panose="020B0604020104020204" pitchFamily="34" charset="0"/>
            </a:endParaRPr>
          </a:p>
          <a:p>
            <a:r>
              <a:rPr lang="fr-FR" sz="1400" dirty="0">
                <a:latin typeface="Abadi" panose="020B0604020104020204" pitchFamily="34" charset="0"/>
              </a:rPr>
              <a:t>ACINA</a:t>
            </a:r>
          </a:p>
          <a:p>
            <a:r>
              <a:rPr lang="fr-FR" sz="1400" dirty="0">
                <a:latin typeface="Abadi" panose="020B0604020104020204" pitchFamily="34" charset="0"/>
              </a:rPr>
              <a:t>…</a:t>
            </a:r>
          </a:p>
          <a:p>
            <a:r>
              <a:rPr lang="fr-FR" sz="1400" dirty="0">
                <a:solidFill>
                  <a:schemeClr val="accent1">
                    <a:lumMod val="60000"/>
                    <a:lumOff val="40000"/>
                  </a:schemeClr>
                </a:solidFill>
                <a:latin typeface="Abadi" panose="020B0604020104020204" pitchFamily="34" charset="0"/>
              </a:rPr>
              <a:t>LES GTO SONT OUVERTS A TOUTE STRUCTURE DESIRANT S’Y ASSOCIER</a:t>
            </a:r>
          </a:p>
        </p:txBody>
      </p:sp>
    </p:spTree>
    <p:extLst>
      <p:ext uri="{BB962C8B-B14F-4D97-AF65-F5344CB8AC3E}">
        <p14:creationId xmlns:p14="http://schemas.microsoft.com/office/powerpoint/2010/main" val="3835601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150D9B6-64CA-4D66-9943-079D09C98092}"/>
              </a:ext>
            </a:extLst>
          </p:cNvPr>
          <p:cNvSpPr>
            <a:spLocks noGrp="1"/>
          </p:cNvSpPr>
          <p:nvPr>
            <p:ph idx="1"/>
          </p:nvPr>
        </p:nvSpPr>
        <p:spPr>
          <a:xfrm>
            <a:off x="992256" y="4030872"/>
            <a:ext cx="10820400" cy="1372683"/>
          </a:xfrm>
        </p:spPr>
        <p:txBody>
          <a:bodyPr>
            <a:normAutofit/>
          </a:bodyPr>
          <a:lstStyle/>
          <a:p>
            <a:pPr marL="0" lvl="0" indent="0" algn="ctr">
              <a:buNone/>
            </a:pPr>
            <a:r>
              <a:rPr lang="fr-FR" b="1" u="sng" dirty="0"/>
              <a:t>Echanges sur l’actualité des structures, ou du projet (20 min)</a:t>
            </a:r>
            <a:endParaRPr lang="fr-FR" dirty="0"/>
          </a:p>
          <a:p>
            <a:pPr marL="0" indent="0" algn="ctr">
              <a:buNone/>
            </a:pPr>
            <a:r>
              <a:rPr lang="fr-FR" b="1" u="sng" dirty="0"/>
              <a:t>Etudes des repérages et premières propositions d’orientation (1h10)</a:t>
            </a:r>
            <a:endParaRPr lang="fr-FR" dirty="0"/>
          </a:p>
          <a:p>
            <a:pPr marL="0" indent="0" algn="ctr">
              <a:buNone/>
            </a:pPr>
            <a:r>
              <a:rPr lang="fr-FR" b="1" u="sng" dirty="0"/>
              <a:t>Retour sur certaines situations déjà traitées lors de GTO précédents (30 min)</a:t>
            </a:r>
            <a:endParaRPr lang="fr-FR" dirty="0"/>
          </a:p>
          <a:p>
            <a:pPr marL="0" indent="0">
              <a:buNone/>
            </a:pPr>
            <a:endParaRPr lang="fr-FR" dirty="0"/>
          </a:p>
        </p:txBody>
      </p:sp>
      <p:sp>
        <p:nvSpPr>
          <p:cNvPr id="2" name="Triangle isocèle 1">
            <a:extLst>
              <a:ext uri="{FF2B5EF4-FFF2-40B4-BE49-F238E27FC236}">
                <a16:creationId xmlns:a16="http://schemas.microsoft.com/office/drawing/2014/main" id="{B8A9CEAE-1259-4EEA-8388-716DCBB4F38E}"/>
              </a:ext>
            </a:extLst>
          </p:cNvPr>
          <p:cNvSpPr/>
          <p:nvPr/>
        </p:nvSpPr>
        <p:spPr>
          <a:xfrm>
            <a:off x="685799" y="1431860"/>
            <a:ext cx="612913" cy="609600"/>
          </a:xfrm>
          <a:prstGeom prst="triangle">
            <a:avLst/>
          </a:prstGeom>
          <a:solidFill>
            <a:schemeClr val="accent6">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4" name="Triangle isocèle 3">
            <a:extLst>
              <a:ext uri="{FF2B5EF4-FFF2-40B4-BE49-F238E27FC236}">
                <a16:creationId xmlns:a16="http://schemas.microsoft.com/office/drawing/2014/main" id="{D879953D-2F7D-436C-ACDC-BAEBCCC1096B}"/>
              </a:ext>
            </a:extLst>
          </p:cNvPr>
          <p:cNvSpPr/>
          <p:nvPr/>
        </p:nvSpPr>
        <p:spPr>
          <a:xfrm>
            <a:off x="685800" y="3394768"/>
            <a:ext cx="612913" cy="609600"/>
          </a:xfrm>
          <a:prstGeom prst="triangle">
            <a:avLst/>
          </a:prstGeom>
          <a:solidFill>
            <a:schemeClr val="accent6">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5" name="Triangle isocèle 4">
            <a:extLst>
              <a:ext uri="{FF2B5EF4-FFF2-40B4-BE49-F238E27FC236}">
                <a16:creationId xmlns:a16="http://schemas.microsoft.com/office/drawing/2014/main" id="{FFE1529D-CF10-42A6-ADC3-C3BCD631CE36}"/>
              </a:ext>
            </a:extLst>
          </p:cNvPr>
          <p:cNvSpPr/>
          <p:nvPr/>
        </p:nvSpPr>
        <p:spPr>
          <a:xfrm>
            <a:off x="685798" y="5472696"/>
            <a:ext cx="612913" cy="609600"/>
          </a:xfrm>
          <a:prstGeom prst="triangle">
            <a:avLst/>
          </a:prstGeom>
          <a:solidFill>
            <a:schemeClr val="accent6">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6" name="Rectangle : avec coins rognés en diagonale 5">
            <a:extLst>
              <a:ext uri="{FF2B5EF4-FFF2-40B4-BE49-F238E27FC236}">
                <a16:creationId xmlns:a16="http://schemas.microsoft.com/office/drawing/2014/main" id="{64CCF6B8-205A-4816-B547-403E8F02FEB1}"/>
              </a:ext>
            </a:extLst>
          </p:cNvPr>
          <p:cNvSpPr/>
          <p:nvPr/>
        </p:nvSpPr>
        <p:spPr>
          <a:xfrm>
            <a:off x="6334539" y="225286"/>
            <a:ext cx="5035826" cy="914400"/>
          </a:xfrm>
          <a:prstGeom prst="snip2Diag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0746FA47-E576-4266-947B-B1D81AEE634E}"/>
              </a:ext>
            </a:extLst>
          </p:cNvPr>
          <p:cNvSpPr txBox="1"/>
          <p:nvPr/>
        </p:nvSpPr>
        <p:spPr>
          <a:xfrm>
            <a:off x="6334539" y="378552"/>
            <a:ext cx="5035826" cy="646331"/>
          </a:xfrm>
          <a:prstGeom prst="rect">
            <a:avLst/>
          </a:prstGeom>
          <a:noFill/>
        </p:spPr>
        <p:txBody>
          <a:bodyPr wrap="square" rtlCol="0">
            <a:spAutoFit/>
          </a:bodyPr>
          <a:lstStyle/>
          <a:p>
            <a:pPr algn="ctr"/>
            <a:r>
              <a:rPr lang="fr-FR" sz="3600" dirty="0">
                <a:latin typeface="Georgia" panose="02040502050405020303" pitchFamily="18" charset="0"/>
              </a:rPr>
              <a:t>Organisation des GTO</a:t>
            </a:r>
          </a:p>
        </p:txBody>
      </p:sp>
      <p:sp>
        <p:nvSpPr>
          <p:cNvPr id="8" name="Rectangle : avec coins rognés en haut 7">
            <a:extLst>
              <a:ext uri="{FF2B5EF4-FFF2-40B4-BE49-F238E27FC236}">
                <a16:creationId xmlns:a16="http://schemas.microsoft.com/office/drawing/2014/main" id="{DAD3008C-BF67-4D99-8214-22018CA9AA9E}"/>
              </a:ext>
            </a:extLst>
          </p:cNvPr>
          <p:cNvSpPr/>
          <p:nvPr/>
        </p:nvSpPr>
        <p:spPr>
          <a:xfrm>
            <a:off x="1901686" y="1359597"/>
            <a:ext cx="6016487" cy="681863"/>
          </a:xfrm>
          <a:prstGeom prst="snip2SameRect">
            <a:avLst/>
          </a:prstGeom>
          <a:solidFill>
            <a:schemeClr val="accent2">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a:extLst>
              <a:ext uri="{FF2B5EF4-FFF2-40B4-BE49-F238E27FC236}">
                <a16:creationId xmlns:a16="http://schemas.microsoft.com/office/drawing/2014/main" id="{2EE90C4C-929A-4D25-BC4A-8EE62C1F2315}"/>
              </a:ext>
            </a:extLst>
          </p:cNvPr>
          <p:cNvSpPr txBox="1"/>
          <p:nvPr/>
        </p:nvSpPr>
        <p:spPr>
          <a:xfrm>
            <a:off x="3703982" y="1522080"/>
            <a:ext cx="2107096" cy="461665"/>
          </a:xfrm>
          <a:prstGeom prst="rect">
            <a:avLst/>
          </a:prstGeom>
          <a:noFill/>
        </p:spPr>
        <p:txBody>
          <a:bodyPr wrap="square" rtlCol="0">
            <a:spAutoFit/>
          </a:bodyPr>
          <a:lstStyle/>
          <a:p>
            <a:r>
              <a:rPr lang="fr-FR" sz="2400" dirty="0">
                <a:latin typeface="Georgia" panose="02040502050405020303" pitchFamily="18" charset="0"/>
              </a:rPr>
              <a:t>Avant le GTO</a:t>
            </a:r>
          </a:p>
        </p:txBody>
      </p:sp>
      <p:sp>
        <p:nvSpPr>
          <p:cNvPr id="10" name="ZoneTexte 9">
            <a:extLst>
              <a:ext uri="{FF2B5EF4-FFF2-40B4-BE49-F238E27FC236}">
                <a16:creationId xmlns:a16="http://schemas.microsoft.com/office/drawing/2014/main" id="{78C23016-49F2-4D0E-960B-E72F93D857E3}"/>
              </a:ext>
            </a:extLst>
          </p:cNvPr>
          <p:cNvSpPr txBox="1"/>
          <p:nvPr/>
        </p:nvSpPr>
        <p:spPr>
          <a:xfrm>
            <a:off x="1652304" y="2109035"/>
            <a:ext cx="10420520" cy="1200329"/>
          </a:xfrm>
          <a:prstGeom prst="rect">
            <a:avLst/>
          </a:prstGeom>
          <a:noFill/>
        </p:spPr>
        <p:txBody>
          <a:bodyPr wrap="square" rtlCol="0">
            <a:spAutoFit/>
          </a:bodyPr>
          <a:lstStyle/>
          <a:p>
            <a:pPr marL="285750" indent="-285750">
              <a:buFontTx/>
              <a:buChar char="-"/>
            </a:pPr>
            <a:r>
              <a:rPr lang="fr-FR" dirty="0"/>
              <a:t>Au fil de l’eau, informer la coordination des repérages et matérialiser le consentement du jeune par la signature de l’attestation de collecte des données</a:t>
            </a:r>
          </a:p>
          <a:p>
            <a:pPr marL="285750" indent="-285750">
              <a:buFontTx/>
              <a:buChar char="-"/>
            </a:pPr>
            <a:r>
              <a:rPr lang="fr-FR" dirty="0"/>
              <a:t>Quelques jours avant le GTO, diffusion de la liste des repérages/suivis par le tableau Excel</a:t>
            </a:r>
          </a:p>
          <a:p>
            <a:pPr marL="285750" indent="-285750">
              <a:buFontTx/>
              <a:buChar char="-"/>
            </a:pPr>
            <a:r>
              <a:rPr lang="fr-FR" dirty="0"/>
              <a:t>Chaque partenaire complète le tableau avec les informations qu’il détient</a:t>
            </a:r>
          </a:p>
        </p:txBody>
      </p:sp>
      <p:pic>
        <p:nvPicPr>
          <p:cNvPr id="11" name="Image 10">
            <a:extLst>
              <a:ext uri="{FF2B5EF4-FFF2-40B4-BE49-F238E27FC236}">
                <a16:creationId xmlns:a16="http://schemas.microsoft.com/office/drawing/2014/main" id="{C0085F0C-8D34-485B-A1D5-5D0D92C87892}"/>
              </a:ext>
            </a:extLst>
          </p:cNvPr>
          <p:cNvPicPr>
            <a:picLocks noChangeAspect="1"/>
          </p:cNvPicPr>
          <p:nvPr/>
        </p:nvPicPr>
        <p:blipFill>
          <a:blip r:embed="rId2"/>
          <a:stretch>
            <a:fillRect/>
          </a:stretch>
        </p:blipFill>
        <p:spPr>
          <a:xfrm>
            <a:off x="1749287" y="3309364"/>
            <a:ext cx="6029467" cy="695004"/>
          </a:xfrm>
          <a:prstGeom prst="rect">
            <a:avLst/>
          </a:prstGeom>
        </p:spPr>
      </p:pic>
      <p:sp>
        <p:nvSpPr>
          <p:cNvPr id="12" name="ZoneTexte 11">
            <a:extLst>
              <a:ext uri="{FF2B5EF4-FFF2-40B4-BE49-F238E27FC236}">
                <a16:creationId xmlns:a16="http://schemas.microsoft.com/office/drawing/2014/main" id="{CD5467D7-128B-4083-9259-E31C2886FE53}"/>
              </a:ext>
            </a:extLst>
          </p:cNvPr>
          <p:cNvSpPr txBox="1"/>
          <p:nvPr/>
        </p:nvSpPr>
        <p:spPr>
          <a:xfrm>
            <a:off x="2564159" y="3464265"/>
            <a:ext cx="4399722" cy="461665"/>
          </a:xfrm>
          <a:prstGeom prst="rect">
            <a:avLst/>
          </a:prstGeom>
          <a:noFill/>
        </p:spPr>
        <p:txBody>
          <a:bodyPr wrap="square" rtlCol="0">
            <a:spAutoFit/>
          </a:bodyPr>
          <a:lstStyle/>
          <a:p>
            <a:r>
              <a:rPr lang="fr-FR" sz="2400" dirty="0">
                <a:latin typeface="Georgia" panose="02040502050405020303" pitchFamily="18" charset="0"/>
              </a:rPr>
              <a:t>Le GTO s’organise en 3 temps :</a:t>
            </a:r>
          </a:p>
        </p:txBody>
      </p:sp>
      <p:sp>
        <p:nvSpPr>
          <p:cNvPr id="14" name="Rectangle : avec coins rognés en haut 13">
            <a:extLst>
              <a:ext uri="{FF2B5EF4-FFF2-40B4-BE49-F238E27FC236}">
                <a16:creationId xmlns:a16="http://schemas.microsoft.com/office/drawing/2014/main" id="{5C742D9A-1C7D-41F0-9FB2-A7EFA2698CA5}"/>
              </a:ext>
            </a:extLst>
          </p:cNvPr>
          <p:cNvSpPr/>
          <p:nvPr/>
        </p:nvSpPr>
        <p:spPr>
          <a:xfrm>
            <a:off x="1749286" y="5473775"/>
            <a:ext cx="6016487" cy="681863"/>
          </a:xfrm>
          <a:prstGeom prst="snip2SameRect">
            <a:avLst/>
          </a:prstGeom>
          <a:solidFill>
            <a:schemeClr val="accent2">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ZoneTexte 14">
            <a:extLst>
              <a:ext uri="{FF2B5EF4-FFF2-40B4-BE49-F238E27FC236}">
                <a16:creationId xmlns:a16="http://schemas.microsoft.com/office/drawing/2014/main" id="{D692F86B-CE5C-4C4B-9487-EA23AEF43607}"/>
              </a:ext>
            </a:extLst>
          </p:cNvPr>
          <p:cNvSpPr txBox="1"/>
          <p:nvPr/>
        </p:nvSpPr>
        <p:spPr>
          <a:xfrm>
            <a:off x="3856381" y="5583873"/>
            <a:ext cx="2107096" cy="461665"/>
          </a:xfrm>
          <a:prstGeom prst="rect">
            <a:avLst/>
          </a:prstGeom>
          <a:noFill/>
        </p:spPr>
        <p:txBody>
          <a:bodyPr wrap="square" rtlCol="0">
            <a:spAutoFit/>
          </a:bodyPr>
          <a:lstStyle/>
          <a:p>
            <a:r>
              <a:rPr lang="fr-FR" sz="2400" dirty="0">
                <a:latin typeface="Georgia" panose="02040502050405020303" pitchFamily="18" charset="0"/>
              </a:rPr>
              <a:t>Après le GTO</a:t>
            </a:r>
          </a:p>
        </p:txBody>
      </p:sp>
      <p:sp>
        <p:nvSpPr>
          <p:cNvPr id="16" name="ZoneTexte 15">
            <a:extLst>
              <a:ext uri="{FF2B5EF4-FFF2-40B4-BE49-F238E27FC236}">
                <a16:creationId xmlns:a16="http://schemas.microsoft.com/office/drawing/2014/main" id="{091B8914-7F07-4137-8F93-79937659F8C5}"/>
              </a:ext>
            </a:extLst>
          </p:cNvPr>
          <p:cNvSpPr txBox="1"/>
          <p:nvPr/>
        </p:nvSpPr>
        <p:spPr>
          <a:xfrm>
            <a:off x="1749286" y="6225858"/>
            <a:ext cx="9515062" cy="646331"/>
          </a:xfrm>
          <a:prstGeom prst="rect">
            <a:avLst/>
          </a:prstGeom>
          <a:noFill/>
        </p:spPr>
        <p:txBody>
          <a:bodyPr wrap="square" rtlCol="0">
            <a:spAutoFit/>
          </a:bodyPr>
          <a:lstStyle/>
          <a:p>
            <a:r>
              <a:rPr lang="fr-FR" dirty="0"/>
              <a:t>Quelques jours après le GTO, la coordination diffuse le tableau de suivi/repérage à jour.</a:t>
            </a:r>
          </a:p>
        </p:txBody>
      </p:sp>
    </p:spTree>
    <p:extLst>
      <p:ext uri="{BB962C8B-B14F-4D97-AF65-F5344CB8AC3E}">
        <p14:creationId xmlns:p14="http://schemas.microsoft.com/office/powerpoint/2010/main" val="3510415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avec coins rognés en diagonale 5">
            <a:extLst>
              <a:ext uri="{FF2B5EF4-FFF2-40B4-BE49-F238E27FC236}">
                <a16:creationId xmlns:a16="http://schemas.microsoft.com/office/drawing/2014/main" id="{64CCF6B8-205A-4816-B547-403E8F02FEB1}"/>
              </a:ext>
            </a:extLst>
          </p:cNvPr>
          <p:cNvSpPr/>
          <p:nvPr/>
        </p:nvSpPr>
        <p:spPr>
          <a:xfrm>
            <a:off x="6334539" y="225286"/>
            <a:ext cx="5035826" cy="914400"/>
          </a:xfrm>
          <a:prstGeom prst="snip2Diag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0746FA47-E576-4266-947B-B1D81AEE634E}"/>
              </a:ext>
            </a:extLst>
          </p:cNvPr>
          <p:cNvSpPr txBox="1"/>
          <p:nvPr/>
        </p:nvSpPr>
        <p:spPr>
          <a:xfrm>
            <a:off x="6334539" y="378552"/>
            <a:ext cx="5035826" cy="646331"/>
          </a:xfrm>
          <a:prstGeom prst="rect">
            <a:avLst/>
          </a:prstGeom>
          <a:noFill/>
        </p:spPr>
        <p:txBody>
          <a:bodyPr wrap="square" rtlCol="0">
            <a:spAutoFit/>
          </a:bodyPr>
          <a:lstStyle/>
          <a:p>
            <a:pPr algn="ctr"/>
            <a:r>
              <a:rPr lang="fr-FR" sz="3600" dirty="0">
                <a:latin typeface="Georgia" panose="02040502050405020303" pitchFamily="18" charset="0"/>
              </a:rPr>
              <a:t>Animation entre GTO</a:t>
            </a:r>
          </a:p>
        </p:txBody>
      </p:sp>
      <p:sp>
        <p:nvSpPr>
          <p:cNvPr id="8" name="Rectangle : avec coins rognés en haut 7">
            <a:extLst>
              <a:ext uri="{FF2B5EF4-FFF2-40B4-BE49-F238E27FC236}">
                <a16:creationId xmlns:a16="http://schemas.microsoft.com/office/drawing/2014/main" id="{DAD3008C-BF67-4D99-8214-22018CA9AA9E}"/>
              </a:ext>
            </a:extLst>
          </p:cNvPr>
          <p:cNvSpPr/>
          <p:nvPr/>
        </p:nvSpPr>
        <p:spPr>
          <a:xfrm>
            <a:off x="1901686" y="1359597"/>
            <a:ext cx="6016487" cy="681863"/>
          </a:xfrm>
          <a:prstGeom prst="snip2SameRect">
            <a:avLst/>
          </a:prstGeom>
          <a:solidFill>
            <a:schemeClr val="accent2">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a:extLst>
              <a:ext uri="{FF2B5EF4-FFF2-40B4-BE49-F238E27FC236}">
                <a16:creationId xmlns:a16="http://schemas.microsoft.com/office/drawing/2014/main" id="{2EE90C4C-929A-4D25-BC4A-8EE62C1F2315}"/>
              </a:ext>
            </a:extLst>
          </p:cNvPr>
          <p:cNvSpPr txBox="1"/>
          <p:nvPr/>
        </p:nvSpPr>
        <p:spPr>
          <a:xfrm>
            <a:off x="1901685" y="1522080"/>
            <a:ext cx="6016487" cy="461665"/>
          </a:xfrm>
          <a:prstGeom prst="rect">
            <a:avLst/>
          </a:prstGeom>
          <a:noFill/>
        </p:spPr>
        <p:txBody>
          <a:bodyPr wrap="square" rtlCol="0">
            <a:spAutoFit/>
          </a:bodyPr>
          <a:lstStyle/>
          <a:p>
            <a:pPr algn="ctr"/>
            <a:r>
              <a:rPr lang="fr-FR" sz="2400" dirty="0">
                <a:latin typeface="Georgia" panose="02040502050405020303" pitchFamily="18" charset="0"/>
              </a:rPr>
              <a:t>Réunions bilatérales</a:t>
            </a:r>
          </a:p>
        </p:txBody>
      </p:sp>
      <p:sp>
        <p:nvSpPr>
          <p:cNvPr id="10" name="ZoneTexte 9">
            <a:extLst>
              <a:ext uri="{FF2B5EF4-FFF2-40B4-BE49-F238E27FC236}">
                <a16:creationId xmlns:a16="http://schemas.microsoft.com/office/drawing/2014/main" id="{78C23016-49F2-4D0E-960B-E72F93D857E3}"/>
              </a:ext>
            </a:extLst>
          </p:cNvPr>
          <p:cNvSpPr txBox="1"/>
          <p:nvPr/>
        </p:nvSpPr>
        <p:spPr>
          <a:xfrm>
            <a:off x="1901685" y="2070823"/>
            <a:ext cx="9942444" cy="1754326"/>
          </a:xfrm>
          <a:prstGeom prst="rect">
            <a:avLst/>
          </a:prstGeom>
          <a:noFill/>
        </p:spPr>
        <p:txBody>
          <a:bodyPr wrap="square" rtlCol="0">
            <a:spAutoFit/>
          </a:bodyPr>
          <a:lstStyle/>
          <a:p>
            <a:r>
              <a:rPr lang="fr-FR" dirty="0"/>
              <a:t>Afin de préparer au mieux (et réduire le temps) des réunions des GTO et pour faire le point sur le suivi, des réunions entre les Missions Locales et un partenaire ont lieu en fonction des nécessités.</a:t>
            </a:r>
          </a:p>
          <a:p>
            <a:endParaRPr lang="fr-FR" dirty="0"/>
          </a:p>
          <a:p>
            <a:r>
              <a:rPr lang="fr-FR" dirty="0"/>
              <a:t>Le Centre George Devereux, équipe d’</a:t>
            </a:r>
            <a:r>
              <a:rPr lang="fr-FR" dirty="0" err="1"/>
              <a:t>ethno-psychiatres</a:t>
            </a:r>
            <a:r>
              <a:rPr lang="fr-FR" dirty="0"/>
              <a:t>, rencontre les équipes de terrain afin des les outiller, et si nécessaire rencontrer le jeune.</a:t>
            </a:r>
          </a:p>
        </p:txBody>
      </p:sp>
      <p:pic>
        <p:nvPicPr>
          <p:cNvPr id="11" name="Image 10">
            <a:extLst>
              <a:ext uri="{FF2B5EF4-FFF2-40B4-BE49-F238E27FC236}">
                <a16:creationId xmlns:a16="http://schemas.microsoft.com/office/drawing/2014/main" id="{C0085F0C-8D34-485B-A1D5-5D0D92C87892}"/>
              </a:ext>
            </a:extLst>
          </p:cNvPr>
          <p:cNvPicPr>
            <a:picLocks noChangeAspect="1"/>
          </p:cNvPicPr>
          <p:nvPr/>
        </p:nvPicPr>
        <p:blipFill>
          <a:blip r:embed="rId2"/>
          <a:stretch>
            <a:fillRect/>
          </a:stretch>
        </p:blipFill>
        <p:spPr>
          <a:xfrm>
            <a:off x="1749287" y="4038237"/>
            <a:ext cx="6029467" cy="695004"/>
          </a:xfrm>
          <a:prstGeom prst="rect">
            <a:avLst/>
          </a:prstGeom>
        </p:spPr>
      </p:pic>
      <p:sp>
        <p:nvSpPr>
          <p:cNvPr id="12" name="ZoneTexte 11">
            <a:extLst>
              <a:ext uri="{FF2B5EF4-FFF2-40B4-BE49-F238E27FC236}">
                <a16:creationId xmlns:a16="http://schemas.microsoft.com/office/drawing/2014/main" id="{CD5467D7-128B-4083-9259-E31C2886FE53}"/>
              </a:ext>
            </a:extLst>
          </p:cNvPr>
          <p:cNvSpPr txBox="1"/>
          <p:nvPr/>
        </p:nvSpPr>
        <p:spPr>
          <a:xfrm>
            <a:off x="1749285" y="4117761"/>
            <a:ext cx="6016487" cy="461665"/>
          </a:xfrm>
          <a:prstGeom prst="rect">
            <a:avLst/>
          </a:prstGeom>
          <a:noFill/>
        </p:spPr>
        <p:txBody>
          <a:bodyPr wrap="square" rtlCol="0">
            <a:spAutoFit/>
          </a:bodyPr>
          <a:lstStyle/>
          <a:p>
            <a:pPr algn="ctr"/>
            <a:r>
              <a:rPr lang="fr-FR" sz="2400" dirty="0">
                <a:latin typeface="Georgia" panose="02040502050405020303" pitchFamily="18" charset="0"/>
              </a:rPr>
              <a:t>Réunions d’information et de formation</a:t>
            </a:r>
          </a:p>
        </p:txBody>
      </p:sp>
      <p:sp>
        <p:nvSpPr>
          <p:cNvPr id="21" name="ZoneTexte 20">
            <a:extLst>
              <a:ext uri="{FF2B5EF4-FFF2-40B4-BE49-F238E27FC236}">
                <a16:creationId xmlns:a16="http://schemas.microsoft.com/office/drawing/2014/main" id="{87B9DBBB-5B53-44DA-8E15-F30007F250FF}"/>
              </a:ext>
            </a:extLst>
          </p:cNvPr>
          <p:cNvSpPr txBox="1"/>
          <p:nvPr/>
        </p:nvSpPr>
        <p:spPr>
          <a:xfrm>
            <a:off x="1749285" y="4762604"/>
            <a:ext cx="9942444" cy="2585323"/>
          </a:xfrm>
          <a:prstGeom prst="rect">
            <a:avLst/>
          </a:prstGeom>
          <a:noFill/>
        </p:spPr>
        <p:txBody>
          <a:bodyPr wrap="square" rtlCol="0">
            <a:spAutoFit/>
          </a:bodyPr>
          <a:lstStyle/>
          <a:p>
            <a:pPr marL="285750" indent="-285750">
              <a:buFontTx/>
              <a:buChar char="-"/>
            </a:pPr>
            <a:r>
              <a:rPr lang="fr-FR" dirty="0"/>
              <a:t>1 fois par mois, la coordination organise, en visioconférence d’une heure, une réunion d’information sur deux nouveaux partenaires, ou initiatives particulières à destination des publics « Prij » </a:t>
            </a:r>
          </a:p>
          <a:p>
            <a:pPr marL="285750" indent="-285750">
              <a:buFontTx/>
              <a:buChar char="-"/>
            </a:pPr>
            <a:r>
              <a:rPr lang="fr-FR" dirty="0"/>
              <a:t>1 fois par trimestre, la PRIF organise une « journée des référents » permettant la diffusion d’information mais aussi l’échange de pratiques professionnelles.</a:t>
            </a:r>
          </a:p>
          <a:p>
            <a:pPr marL="285750" indent="-285750">
              <a:buFontTx/>
              <a:buChar char="-"/>
            </a:pPr>
            <a:r>
              <a:rPr lang="fr-FR" dirty="0"/>
              <a:t>Un groupe d’analyse des pratiques est créé et coordonné par le CEMEA</a:t>
            </a:r>
          </a:p>
          <a:p>
            <a:pPr marL="285750" indent="-285750">
              <a:buFontTx/>
              <a:buChar char="-"/>
            </a:pPr>
            <a:r>
              <a:rPr lang="fr-FR" dirty="0"/>
              <a:t>Une formation au suivi </a:t>
            </a:r>
            <a:r>
              <a:rPr lang="fr-FR" dirty="0" err="1"/>
              <a:t>Whire</a:t>
            </a:r>
            <a:r>
              <a:rPr lang="fr-FR" dirty="0"/>
              <a:t> est expérimenté dans un GTO</a:t>
            </a:r>
          </a:p>
          <a:p>
            <a:pPr marL="285750" indent="-285750">
              <a:buFontTx/>
              <a:buChar char="-"/>
            </a:pPr>
            <a:endParaRPr lang="fr-FR" dirty="0"/>
          </a:p>
          <a:p>
            <a:pPr marL="285750" indent="-285750">
              <a:buFontTx/>
              <a:buChar char="-"/>
            </a:pPr>
            <a:endParaRPr lang="fr-FR" dirty="0"/>
          </a:p>
        </p:txBody>
      </p:sp>
    </p:spTree>
    <p:extLst>
      <p:ext uri="{BB962C8B-B14F-4D97-AF65-F5344CB8AC3E}">
        <p14:creationId xmlns:p14="http://schemas.microsoft.com/office/powerpoint/2010/main" val="1248007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CE06AA-970F-4F99-B5C4-6E288DB94920}"/>
              </a:ext>
            </a:extLst>
          </p:cNvPr>
          <p:cNvSpPr>
            <a:spLocks noGrp="1"/>
          </p:cNvSpPr>
          <p:nvPr>
            <p:ph type="title"/>
          </p:nvPr>
        </p:nvSpPr>
        <p:spPr>
          <a:xfrm>
            <a:off x="913795" y="581575"/>
            <a:ext cx="10353762" cy="970450"/>
          </a:xfrm>
        </p:spPr>
        <p:txBody>
          <a:bodyPr/>
          <a:lstStyle/>
          <a:p>
            <a:r>
              <a:rPr lang="fr-FR" dirty="0"/>
              <a:t>Plan</a:t>
            </a:r>
          </a:p>
        </p:txBody>
      </p:sp>
      <p:sp>
        <p:nvSpPr>
          <p:cNvPr id="3" name="Espace réservé du contenu 2">
            <a:extLst>
              <a:ext uri="{FF2B5EF4-FFF2-40B4-BE49-F238E27FC236}">
                <a16:creationId xmlns:a16="http://schemas.microsoft.com/office/drawing/2014/main" id="{F9C05A11-2231-44F2-8103-7CB7CAB8A0C0}"/>
              </a:ext>
            </a:extLst>
          </p:cNvPr>
          <p:cNvSpPr>
            <a:spLocks noGrp="1"/>
          </p:cNvSpPr>
          <p:nvPr>
            <p:ph idx="1"/>
          </p:nvPr>
        </p:nvSpPr>
        <p:spPr>
          <a:xfrm>
            <a:off x="913795" y="1732449"/>
            <a:ext cx="10353762" cy="4757128"/>
          </a:xfrm>
        </p:spPr>
        <p:txBody>
          <a:bodyPr>
            <a:normAutofit/>
          </a:bodyPr>
          <a:lstStyle/>
          <a:p>
            <a:r>
              <a:rPr lang="fr-FR" sz="2200" dirty="0"/>
              <a:t>Introduction : Pacte de la deuxième chance, Genèse et objectifs généraux</a:t>
            </a:r>
          </a:p>
          <a:p>
            <a:r>
              <a:rPr lang="fr-FR" sz="2200" dirty="0"/>
              <a:t>La déclinaison locale du PRIJ sur Roissy Pays de France depuis mi 2019</a:t>
            </a:r>
          </a:p>
          <a:p>
            <a:r>
              <a:rPr lang="fr-FR" sz="2200" dirty="0"/>
              <a:t>La réponse à l'AAP Invisibles et la constitution d'un consortium multi-acteurs (équipes de prévention spécialisée, Missions Locales, PJJ, Agglomération, Villes, </a:t>
            </a:r>
            <a:r>
              <a:rPr lang="fr-FR" sz="2200" dirty="0" err="1"/>
              <a:t>etc</a:t>
            </a:r>
            <a:r>
              <a:rPr lang="fr-FR" sz="2200" dirty="0"/>
              <a:t>)</a:t>
            </a:r>
          </a:p>
          <a:p>
            <a:r>
              <a:rPr lang="fr-FR" sz="2200" dirty="0"/>
              <a:t>Les GTO et le suivi des jeunes</a:t>
            </a:r>
          </a:p>
          <a:p>
            <a:r>
              <a:rPr lang="fr-FR" sz="2200" dirty="0"/>
              <a:t> Les instances de pilotage</a:t>
            </a:r>
          </a:p>
          <a:p>
            <a:r>
              <a:rPr lang="fr-FR" sz="2200" dirty="0"/>
              <a:t>Des exemples de trajectoires de jeunes suivis dans le PRIJ</a:t>
            </a:r>
          </a:p>
        </p:txBody>
      </p:sp>
    </p:spTree>
    <p:extLst>
      <p:ext uri="{BB962C8B-B14F-4D97-AF65-F5344CB8AC3E}">
        <p14:creationId xmlns:p14="http://schemas.microsoft.com/office/powerpoint/2010/main" val="4262930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avec coins rognés en diagonale 5">
            <a:extLst>
              <a:ext uri="{FF2B5EF4-FFF2-40B4-BE49-F238E27FC236}">
                <a16:creationId xmlns:a16="http://schemas.microsoft.com/office/drawing/2014/main" id="{64CCF6B8-205A-4816-B547-403E8F02FEB1}"/>
              </a:ext>
            </a:extLst>
          </p:cNvPr>
          <p:cNvSpPr/>
          <p:nvPr/>
        </p:nvSpPr>
        <p:spPr>
          <a:xfrm>
            <a:off x="6334539" y="225286"/>
            <a:ext cx="5035826" cy="914400"/>
          </a:xfrm>
          <a:prstGeom prst="snip2Diag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0746FA47-E576-4266-947B-B1D81AEE634E}"/>
              </a:ext>
            </a:extLst>
          </p:cNvPr>
          <p:cNvSpPr txBox="1"/>
          <p:nvPr/>
        </p:nvSpPr>
        <p:spPr>
          <a:xfrm>
            <a:off x="6334539" y="378552"/>
            <a:ext cx="5035826" cy="646331"/>
          </a:xfrm>
          <a:prstGeom prst="rect">
            <a:avLst/>
          </a:prstGeom>
          <a:noFill/>
        </p:spPr>
        <p:txBody>
          <a:bodyPr wrap="square" rtlCol="0">
            <a:spAutoFit/>
          </a:bodyPr>
          <a:lstStyle/>
          <a:p>
            <a:pPr algn="ctr"/>
            <a:r>
              <a:rPr lang="fr-FR" sz="3600" dirty="0">
                <a:latin typeface="Georgia" panose="02040502050405020303" pitchFamily="18" charset="0"/>
              </a:rPr>
              <a:t>Animation entre GTO</a:t>
            </a:r>
          </a:p>
        </p:txBody>
      </p:sp>
      <p:sp>
        <p:nvSpPr>
          <p:cNvPr id="8" name="Rectangle : avec coins rognés en haut 7">
            <a:extLst>
              <a:ext uri="{FF2B5EF4-FFF2-40B4-BE49-F238E27FC236}">
                <a16:creationId xmlns:a16="http://schemas.microsoft.com/office/drawing/2014/main" id="{DAD3008C-BF67-4D99-8214-22018CA9AA9E}"/>
              </a:ext>
            </a:extLst>
          </p:cNvPr>
          <p:cNvSpPr/>
          <p:nvPr/>
        </p:nvSpPr>
        <p:spPr>
          <a:xfrm>
            <a:off x="1901686" y="1359597"/>
            <a:ext cx="6016487" cy="681863"/>
          </a:xfrm>
          <a:prstGeom prst="snip2SameRect">
            <a:avLst/>
          </a:prstGeom>
          <a:solidFill>
            <a:schemeClr val="accent2">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a:extLst>
              <a:ext uri="{FF2B5EF4-FFF2-40B4-BE49-F238E27FC236}">
                <a16:creationId xmlns:a16="http://schemas.microsoft.com/office/drawing/2014/main" id="{2EE90C4C-929A-4D25-BC4A-8EE62C1F2315}"/>
              </a:ext>
            </a:extLst>
          </p:cNvPr>
          <p:cNvSpPr txBox="1"/>
          <p:nvPr/>
        </p:nvSpPr>
        <p:spPr>
          <a:xfrm>
            <a:off x="1901685" y="1522080"/>
            <a:ext cx="6016487" cy="461665"/>
          </a:xfrm>
          <a:prstGeom prst="rect">
            <a:avLst/>
          </a:prstGeom>
          <a:noFill/>
        </p:spPr>
        <p:txBody>
          <a:bodyPr wrap="square" rtlCol="0">
            <a:spAutoFit/>
          </a:bodyPr>
          <a:lstStyle/>
          <a:p>
            <a:pPr algn="ctr"/>
            <a:r>
              <a:rPr lang="fr-FR" sz="2400" dirty="0">
                <a:latin typeface="Georgia" panose="02040502050405020303" pitchFamily="18" charset="0"/>
              </a:rPr>
              <a:t>Site du PRIJ et ressources numériques</a:t>
            </a:r>
          </a:p>
        </p:txBody>
      </p:sp>
      <p:sp>
        <p:nvSpPr>
          <p:cNvPr id="10" name="ZoneTexte 9">
            <a:extLst>
              <a:ext uri="{FF2B5EF4-FFF2-40B4-BE49-F238E27FC236}">
                <a16:creationId xmlns:a16="http://schemas.microsoft.com/office/drawing/2014/main" id="{78C23016-49F2-4D0E-960B-E72F93D857E3}"/>
              </a:ext>
            </a:extLst>
          </p:cNvPr>
          <p:cNvSpPr txBox="1"/>
          <p:nvPr/>
        </p:nvSpPr>
        <p:spPr>
          <a:xfrm>
            <a:off x="1901685" y="2070823"/>
            <a:ext cx="9942444" cy="1754326"/>
          </a:xfrm>
          <a:prstGeom prst="rect">
            <a:avLst/>
          </a:prstGeom>
          <a:noFill/>
        </p:spPr>
        <p:txBody>
          <a:bodyPr wrap="square" rtlCol="0">
            <a:spAutoFit/>
          </a:bodyPr>
          <a:lstStyle/>
          <a:p>
            <a:r>
              <a:rPr lang="fr-FR" dirty="0"/>
              <a:t>Le site du PRIJ - </a:t>
            </a:r>
            <a:r>
              <a:rPr lang="fr-FR" dirty="0">
                <a:hlinkClick r:id="rId2"/>
              </a:rPr>
              <a:t>https://prij.fr/</a:t>
            </a:r>
            <a:r>
              <a:rPr lang="fr-FR" dirty="0"/>
              <a:t> - est une ressource de première ordre. Il dispose d’un forum dédié à l’agglomération Roissy Pays de France pour partager des informations, événements, animations, et autres.</a:t>
            </a:r>
          </a:p>
          <a:p>
            <a:endParaRPr lang="fr-FR" dirty="0"/>
          </a:p>
          <a:p>
            <a:r>
              <a:rPr lang="fr-FR" dirty="0"/>
              <a:t>En lien avec le PRIJ, le site </a:t>
            </a:r>
            <a:r>
              <a:rPr lang="fr-FR" dirty="0">
                <a:hlinkClick r:id="rId3"/>
              </a:rPr>
              <a:t>https://www.1jeune1solution.gouv.fr/</a:t>
            </a:r>
            <a:r>
              <a:rPr lang="fr-FR" dirty="0"/>
              <a:t> présente aussi un intérêt certain, tout comme celui de </a:t>
            </a:r>
            <a:r>
              <a:rPr lang="fr-FR" dirty="0" err="1"/>
              <a:t>Whire</a:t>
            </a:r>
            <a:r>
              <a:rPr lang="fr-FR" dirty="0"/>
              <a:t> - </a:t>
            </a:r>
            <a:r>
              <a:rPr lang="fr-FR" dirty="0">
                <a:hlinkClick r:id="rId4"/>
              </a:rPr>
              <a:t>https://www.whire.me/</a:t>
            </a:r>
            <a:r>
              <a:rPr lang="fr-FR" dirty="0"/>
              <a:t>. </a:t>
            </a:r>
          </a:p>
        </p:txBody>
      </p:sp>
      <p:pic>
        <p:nvPicPr>
          <p:cNvPr id="11" name="Image 10">
            <a:extLst>
              <a:ext uri="{FF2B5EF4-FFF2-40B4-BE49-F238E27FC236}">
                <a16:creationId xmlns:a16="http://schemas.microsoft.com/office/drawing/2014/main" id="{C0085F0C-8D34-485B-A1D5-5D0D92C87892}"/>
              </a:ext>
            </a:extLst>
          </p:cNvPr>
          <p:cNvPicPr>
            <a:picLocks noChangeAspect="1"/>
          </p:cNvPicPr>
          <p:nvPr/>
        </p:nvPicPr>
        <p:blipFill>
          <a:blip r:embed="rId5"/>
          <a:stretch>
            <a:fillRect/>
          </a:stretch>
        </p:blipFill>
        <p:spPr>
          <a:xfrm>
            <a:off x="1749287" y="4038237"/>
            <a:ext cx="6029467" cy="695004"/>
          </a:xfrm>
          <a:prstGeom prst="rect">
            <a:avLst/>
          </a:prstGeom>
        </p:spPr>
      </p:pic>
      <p:sp>
        <p:nvSpPr>
          <p:cNvPr id="12" name="ZoneTexte 11">
            <a:extLst>
              <a:ext uri="{FF2B5EF4-FFF2-40B4-BE49-F238E27FC236}">
                <a16:creationId xmlns:a16="http://schemas.microsoft.com/office/drawing/2014/main" id="{CD5467D7-128B-4083-9259-E31C2886FE53}"/>
              </a:ext>
            </a:extLst>
          </p:cNvPr>
          <p:cNvSpPr txBox="1"/>
          <p:nvPr/>
        </p:nvSpPr>
        <p:spPr>
          <a:xfrm>
            <a:off x="1749285" y="4117761"/>
            <a:ext cx="6016487" cy="461665"/>
          </a:xfrm>
          <a:prstGeom prst="rect">
            <a:avLst/>
          </a:prstGeom>
          <a:noFill/>
        </p:spPr>
        <p:txBody>
          <a:bodyPr wrap="square" rtlCol="0">
            <a:spAutoFit/>
          </a:bodyPr>
          <a:lstStyle/>
          <a:p>
            <a:pPr algn="ctr"/>
            <a:r>
              <a:rPr lang="fr-FR" sz="2400" dirty="0">
                <a:latin typeface="Georgia" panose="02040502050405020303" pitchFamily="18" charset="0"/>
              </a:rPr>
              <a:t>Calendrier participatif</a:t>
            </a:r>
          </a:p>
        </p:txBody>
      </p:sp>
      <p:sp>
        <p:nvSpPr>
          <p:cNvPr id="21" name="ZoneTexte 20">
            <a:extLst>
              <a:ext uri="{FF2B5EF4-FFF2-40B4-BE49-F238E27FC236}">
                <a16:creationId xmlns:a16="http://schemas.microsoft.com/office/drawing/2014/main" id="{87B9DBBB-5B53-44DA-8E15-F30007F250FF}"/>
              </a:ext>
            </a:extLst>
          </p:cNvPr>
          <p:cNvSpPr txBox="1"/>
          <p:nvPr/>
        </p:nvSpPr>
        <p:spPr>
          <a:xfrm>
            <a:off x="1749285" y="4762604"/>
            <a:ext cx="9942444" cy="2308324"/>
          </a:xfrm>
          <a:prstGeom prst="rect">
            <a:avLst/>
          </a:prstGeom>
          <a:noFill/>
        </p:spPr>
        <p:txBody>
          <a:bodyPr wrap="square" rtlCol="0">
            <a:spAutoFit/>
          </a:bodyPr>
          <a:lstStyle/>
          <a:p>
            <a:r>
              <a:rPr lang="fr-FR" dirty="0"/>
              <a:t>La coordination a créé un calendrier participatif en ligne. Dans ce calendrier, les dates des GTO sont annoncés avec un an d’avance, ainsi que les dates des visioconférences de présentation de dispositifs, et d’autres événements (formations CEMEA).</a:t>
            </a:r>
          </a:p>
          <a:p>
            <a:r>
              <a:rPr lang="fr-FR" dirty="0"/>
              <a:t>Il y a un onglet qui permet à chacun d’ajouter des événements pour les partager à l’ensemble des partenaires du PRIJ.</a:t>
            </a:r>
          </a:p>
          <a:p>
            <a:r>
              <a:rPr lang="fr-FR" dirty="0"/>
              <a:t>Rdv sur </a:t>
            </a:r>
            <a:r>
              <a:rPr lang="fr-FR" dirty="0">
                <a:hlinkClick r:id="rId6"/>
              </a:rPr>
              <a:t>https://docs.google.com/spreadsheets/d/1zpRDyJ0pbz-hLB9eWoeS0ogL4xNEyyyBOcIpwEayF9g/edit?usp=sharing</a:t>
            </a:r>
            <a:r>
              <a:rPr lang="fr-FR" dirty="0"/>
              <a:t> </a:t>
            </a:r>
          </a:p>
          <a:p>
            <a:pPr marL="285750" indent="-285750">
              <a:buFontTx/>
              <a:buChar char="-"/>
            </a:pPr>
            <a:endParaRPr lang="fr-FR" dirty="0"/>
          </a:p>
        </p:txBody>
      </p:sp>
    </p:spTree>
    <p:extLst>
      <p:ext uri="{BB962C8B-B14F-4D97-AF65-F5344CB8AC3E}">
        <p14:creationId xmlns:p14="http://schemas.microsoft.com/office/powerpoint/2010/main" val="3325256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EFF9EA-38D1-4994-BEF3-3C3A7B6ED2DC}"/>
              </a:ext>
            </a:extLst>
          </p:cNvPr>
          <p:cNvSpPr>
            <a:spLocks noGrp="1"/>
          </p:cNvSpPr>
          <p:nvPr>
            <p:ph type="ctrTitle"/>
          </p:nvPr>
        </p:nvSpPr>
        <p:spPr>
          <a:xfrm>
            <a:off x="1220231" y="2539014"/>
            <a:ext cx="9971776" cy="1113800"/>
          </a:xfrm>
        </p:spPr>
        <p:txBody>
          <a:bodyPr>
            <a:normAutofit/>
          </a:bodyPr>
          <a:lstStyle/>
          <a:p>
            <a:r>
              <a:rPr lang="fr-FR" dirty="0"/>
              <a:t>V – Les instances de gouvernance</a:t>
            </a:r>
            <a:endParaRPr lang="fr-FR" sz="5400" dirty="0"/>
          </a:p>
        </p:txBody>
      </p:sp>
    </p:spTree>
    <p:extLst>
      <p:ext uri="{BB962C8B-B14F-4D97-AF65-F5344CB8AC3E}">
        <p14:creationId xmlns:p14="http://schemas.microsoft.com/office/powerpoint/2010/main" val="2233091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avec coins rognés en diagonale 5">
            <a:extLst>
              <a:ext uri="{FF2B5EF4-FFF2-40B4-BE49-F238E27FC236}">
                <a16:creationId xmlns:a16="http://schemas.microsoft.com/office/drawing/2014/main" id="{64CCF6B8-205A-4816-B547-403E8F02FEB1}"/>
              </a:ext>
            </a:extLst>
          </p:cNvPr>
          <p:cNvSpPr/>
          <p:nvPr/>
        </p:nvSpPr>
        <p:spPr>
          <a:xfrm>
            <a:off x="6334539" y="225286"/>
            <a:ext cx="5035826" cy="914400"/>
          </a:xfrm>
          <a:prstGeom prst="snip2DiagRect">
            <a:avLst/>
          </a:prstGeom>
          <a:solidFill>
            <a:schemeClr val="accent6">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0746FA47-E576-4266-947B-B1D81AEE634E}"/>
              </a:ext>
            </a:extLst>
          </p:cNvPr>
          <p:cNvSpPr txBox="1"/>
          <p:nvPr/>
        </p:nvSpPr>
        <p:spPr>
          <a:xfrm>
            <a:off x="6334539" y="378552"/>
            <a:ext cx="5035826" cy="646331"/>
          </a:xfrm>
          <a:prstGeom prst="rect">
            <a:avLst/>
          </a:prstGeom>
          <a:noFill/>
        </p:spPr>
        <p:txBody>
          <a:bodyPr wrap="square" rtlCol="0">
            <a:spAutoFit/>
          </a:bodyPr>
          <a:lstStyle/>
          <a:p>
            <a:pPr algn="ctr"/>
            <a:r>
              <a:rPr lang="fr-FR" sz="3600" dirty="0">
                <a:latin typeface="Georgia" panose="02040502050405020303" pitchFamily="18" charset="0"/>
              </a:rPr>
              <a:t>Gouvernance du Projet</a:t>
            </a:r>
          </a:p>
        </p:txBody>
      </p:sp>
      <p:sp>
        <p:nvSpPr>
          <p:cNvPr id="8" name="Rectangle : avec coins rognés en haut 7">
            <a:extLst>
              <a:ext uri="{FF2B5EF4-FFF2-40B4-BE49-F238E27FC236}">
                <a16:creationId xmlns:a16="http://schemas.microsoft.com/office/drawing/2014/main" id="{DAD3008C-BF67-4D99-8214-22018CA9AA9E}"/>
              </a:ext>
            </a:extLst>
          </p:cNvPr>
          <p:cNvSpPr/>
          <p:nvPr/>
        </p:nvSpPr>
        <p:spPr>
          <a:xfrm>
            <a:off x="1901686" y="1359597"/>
            <a:ext cx="6016487" cy="681863"/>
          </a:xfrm>
          <a:prstGeom prst="snip2SameRect">
            <a:avLst/>
          </a:prstGeom>
          <a:solidFill>
            <a:schemeClr val="accent2">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a:extLst>
              <a:ext uri="{FF2B5EF4-FFF2-40B4-BE49-F238E27FC236}">
                <a16:creationId xmlns:a16="http://schemas.microsoft.com/office/drawing/2014/main" id="{2EE90C4C-929A-4D25-BC4A-8EE62C1F2315}"/>
              </a:ext>
            </a:extLst>
          </p:cNvPr>
          <p:cNvSpPr txBox="1"/>
          <p:nvPr/>
        </p:nvSpPr>
        <p:spPr>
          <a:xfrm>
            <a:off x="1901685" y="1522080"/>
            <a:ext cx="6016487" cy="461665"/>
          </a:xfrm>
          <a:prstGeom prst="rect">
            <a:avLst/>
          </a:prstGeom>
          <a:noFill/>
        </p:spPr>
        <p:txBody>
          <a:bodyPr wrap="square" rtlCol="0">
            <a:spAutoFit/>
          </a:bodyPr>
          <a:lstStyle/>
          <a:p>
            <a:pPr algn="ctr"/>
            <a:r>
              <a:rPr lang="fr-FR" sz="2400" dirty="0">
                <a:latin typeface="Georgia" panose="02040502050405020303" pitchFamily="18" charset="0"/>
              </a:rPr>
              <a:t>Conseil de Consortium - PIC</a:t>
            </a:r>
          </a:p>
        </p:txBody>
      </p:sp>
      <p:sp>
        <p:nvSpPr>
          <p:cNvPr id="10" name="ZoneTexte 9">
            <a:extLst>
              <a:ext uri="{FF2B5EF4-FFF2-40B4-BE49-F238E27FC236}">
                <a16:creationId xmlns:a16="http://schemas.microsoft.com/office/drawing/2014/main" id="{78C23016-49F2-4D0E-960B-E72F93D857E3}"/>
              </a:ext>
            </a:extLst>
          </p:cNvPr>
          <p:cNvSpPr txBox="1"/>
          <p:nvPr/>
        </p:nvSpPr>
        <p:spPr>
          <a:xfrm>
            <a:off x="405848" y="2172845"/>
            <a:ext cx="11380303" cy="1200329"/>
          </a:xfrm>
          <a:prstGeom prst="rect">
            <a:avLst/>
          </a:prstGeom>
          <a:noFill/>
        </p:spPr>
        <p:txBody>
          <a:bodyPr wrap="square" rtlCol="0">
            <a:spAutoFit/>
          </a:bodyPr>
          <a:lstStyle/>
          <a:p>
            <a:r>
              <a:rPr lang="fr-FR" dirty="0"/>
              <a:t>Le Conseil de Consortium est présidé par la Mission Locale Val d’Oise Est et animé par la coordination.</a:t>
            </a:r>
          </a:p>
          <a:p>
            <a:r>
              <a:rPr lang="fr-FR" dirty="0"/>
              <a:t>Il assure le bon déroulement du projet financé et du PRIJ, tout en s’assurant de la remontée quantitative et qualitative des indicateurs de réussite et de la consommation du budget. Ses travaux préparent et alimentent le Comité de Pilotage.</a:t>
            </a:r>
          </a:p>
        </p:txBody>
      </p:sp>
      <p:pic>
        <p:nvPicPr>
          <p:cNvPr id="11" name="Image 10">
            <a:extLst>
              <a:ext uri="{FF2B5EF4-FFF2-40B4-BE49-F238E27FC236}">
                <a16:creationId xmlns:a16="http://schemas.microsoft.com/office/drawing/2014/main" id="{C0085F0C-8D34-485B-A1D5-5D0D92C87892}"/>
              </a:ext>
            </a:extLst>
          </p:cNvPr>
          <p:cNvPicPr>
            <a:picLocks noChangeAspect="1"/>
          </p:cNvPicPr>
          <p:nvPr/>
        </p:nvPicPr>
        <p:blipFill>
          <a:blip r:embed="rId2"/>
          <a:stretch>
            <a:fillRect/>
          </a:stretch>
        </p:blipFill>
        <p:spPr>
          <a:xfrm>
            <a:off x="1749287" y="4038237"/>
            <a:ext cx="6029467" cy="695004"/>
          </a:xfrm>
          <a:prstGeom prst="rect">
            <a:avLst/>
          </a:prstGeom>
        </p:spPr>
      </p:pic>
      <p:sp>
        <p:nvSpPr>
          <p:cNvPr id="12" name="ZoneTexte 11">
            <a:extLst>
              <a:ext uri="{FF2B5EF4-FFF2-40B4-BE49-F238E27FC236}">
                <a16:creationId xmlns:a16="http://schemas.microsoft.com/office/drawing/2014/main" id="{CD5467D7-128B-4083-9259-E31C2886FE53}"/>
              </a:ext>
            </a:extLst>
          </p:cNvPr>
          <p:cNvSpPr txBox="1"/>
          <p:nvPr/>
        </p:nvSpPr>
        <p:spPr>
          <a:xfrm>
            <a:off x="1749285" y="4117761"/>
            <a:ext cx="6016487" cy="461665"/>
          </a:xfrm>
          <a:prstGeom prst="rect">
            <a:avLst/>
          </a:prstGeom>
          <a:noFill/>
        </p:spPr>
        <p:txBody>
          <a:bodyPr wrap="square" rtlCol="0">
            <a:spAutoFit/>
          </a:bodyPr>
          <a:lstStyle/>
          <a:p>
            <a:pPr algn="ctr"/>
            <a:r>
              <a:rPr lang="fr-FR" sz="2400" dirty="0">
                <a:latin typeface="Georgia" panose="02040502050405020303" pitchFamily="18" charset="0"/>
              </a:rPr>
              <a:t>Comité de Pilotage - PRIJ</a:t>
            </a:r>
          </a:p>
        </p:txBody>
      </p:sp>
      <p:sp>
        <p:nvSpPr>
          <p:cNvPr id="21" name="ZoneTexte 20">
            <a:extLst>
              <a:ext uri="{FF2B5EF4-FFF2-40B4-BE49-F238E27FC236}">
                <a16:creationId xmlns:a16="http://schemas.microsoft.com/office/drawing/2014/main" id="{87B9DBBB-5B53-44DA-8E15-F30007F250FF}"/>
              </a:ext>
            </a:extLst>
          </p:cNvPr>
          <p:cNvSpPr txBox="1"/>
          <p:nvPr/>
        </p:nvSpPr>
        <p:spPr>
          <a:xfrm>
            <a:off x="649357" y="4762604"/>
            <a:ext cx="11042372" cy="1754326"/>
          </a:xfrm>
          <a:prstGeom prst="rect">
            <a:avLst/>
          </a:prstGeom>
          <a:noFill/>
        </p:spPr>
        <p:txBody>
          <a:bodyPr wrap="square" rtlCol="0">
            <a:spAutoFit/>
          </a:bodyPr>
          <a:lstStyle/>
          <a:p>
            <a:r>
              <a:rPr lang="fr-FR" dirty="0" err="1"/>
              <a:t>CoPil</a:t>
            </a:r>
            <a:r>
              <a:rPr lang="fr-FR" dirty="0"/>
              <a:t> se réunit 3 à 4 fois par an, sous la co-présidence du Préfet, du Vice-Président de la CARPF (Emploi et Formation), et du Président de la Mission Locale Val d’Oise Est.</a:t>
            </a:r>
          </a:p>
          <a:p>
            <a:r>
              <a:rPr lang="fr-FR" dirty="0"/>
              <a:t>Il prend connaissance de l’avancée du plan, ainsi que les difficultés rencontrées.</a:t>
            </a:r>
          </a:p>
          <a:p>
            <a:r>
              <a:rPr lang="fr-FR" dirty="0"/>
              <a:t>Il propose des </a:t>
            </a:r>
            <a:r>
              <a:rPr lang="fr-FR" dirty="0" err="1"/>
              <a:t>ré-orientations</a:t>
            </a:r>
            <a:r>
              <a:rPr lang="fr-FR" dirty="0"/>
              <a:t>. </a:t>
            </a:r>
          </a:p>
          <a:p>
            <a:pPr marL="285750" indent="-285750">
              <a:buFontTx/>
              <a:buChar char="-"/>
            </a:pPr>
            <a:endParaRPr lang="fr-FR" dirty="0"/>
          </a:p>
          <a:p>
            <a:pPr marL="285750" indent="-285750">
              <a:buFontTx/>
              <a:buChar char="-"/>
            </a:pPr>
            <a:endParaRPr lang="fr-FR" dirty="0"/>
          </a:p>
        </p:txBody>
      </p:sp>
    </p:spTree>
    <p:extLst>
      <p:ext uri="{BB962C8B-B14F-4D97-AF65-F5344CB8AC3E}">
        <p14:creationId xmlns:p14="http://schemas.microsoft.com/office/powerpoint/2010/main" val="4021371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EFF9EA-38D1-4994-BEF3-3C3A7B6ED2DC}"/>
              </a:ext>
            </a:extLst>
          </p:cNvPr>
          <p:cNvSpPr>
            <a:spLocks noGrp="1"/>
          </p:cNvSpPr>
          <p:nvPr>
            <p:ph type="ctrTitle"/>
          </p:nvPr>
        </p:nvSpPr>
        <p:spPr>
          <a:xfrm>
            <a:off x="1895393" y="1581841"/>
            <a:ext cx="8915334" cy="2541431"/>
          </a:xfrm>
        </p:spPr>
        <p:txBody>
          <a:bodyPr>
            <a:normAutofit/>
          </a:bodyPr>
          <a:lstStyle/>
          <a:p>
            <a:pPr algn="ctr"/>
            <a:r>
              <a:rPr lang="fr-FR" dirty="0">
                <a:latin typeface="Calibri" panose="020F0502020204030204" pitchFamily="34" charset="0"/>
                <a:ea typeface="Calibri" panose="020F0502020204030204" pitchFamily="34" charset="0"/>
                <a:cs typeface="Times New Roman" panose="02020603050405020304" pitchFamily="18" charset="0"/>
              </a:rPr>
              <a:t>VI - Trajectoires de jeunes PRIJ : parcours</a:t>
            </a:r>
            <a:endParaRPr lang="fr-FR" dirty="0"/>
          </a:p>
        </p:txBody>
      </p:sp>
      <p:sp>
        <p:nvSpPr>
          <p:cNvPr id="3" name="Sous-titre 2">
            <a:extLst>
              <a:ext uri="{FF2B5EF4-FFF2-40B4-BE49-F238E27FC236}">
                <a16:creationId xmlns:a16="http://schemas.microsoft.com/office/drawing/2014/main" id="{B795A76F-3B94-4D65-A9A8-640BE5078394}"/>
              </a:ext>
            </a:extLst>
          </p:cNvPr>
          <p:cNvSpPr>
            <a:spLocks noGrp="1"/>
          </p:cNvSpPr>
          <p:nvPr>
            <p:ph type="subTitle" idx="1"/>
          </p:nvPr>
        </p:nvSpPr>
        <p:spPr/>
        <p:txBody>
          <a:bodyPr>
            <a:normAutofit/>
          </a:bodyPr>
          <a:lstStyle/>
          <a:p>
            <a:pPr algn="r"/>
            <a:r>
              <a:rPr lang="fr-FR" sz="1500" dirty="0"/>
              <a:t>)</a:t>
            </a:r>
          </a:p>
        </p:txBody>
      </p:sp>
    </p:spTree>
    <p:extLst>
      <p:ext uri="{BB962C8B-B14F-4D97-AF65-F5344CB8AC3E}">
        <p14:creationId xmlns:p14="http://schemas.microsoft.com/office/powerpoint/2010/main" val="999207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7B05FC-C9A2-4B3E-B25D-9CB6F110DA7F}"/>
              </a:ext>
            </a:extLst>
          </p:cNvPr>
          <p:cNvSpPr>
            <a:spLocks noGrp="1"/>
          </p:cNvSpPr>
          <p:nvPr>
            <p:ph type="title"/>
          </p:nvPr>
        </p:nvSpPr>
        <p:spPr>
          <a:xfrm>
            <a:off x="808428" y="968682"/>
            <a:ext cx="10575144" cy="621066"/>
          </a:xfrm>
        </p:spPr>
        <p:txBody>
          <a:bodyPr>
            <a:normAutofit/>
          </a:bodyPr>
          <a:lstStyle/>
          <a:p>
            <a:r>
              <a:rPr lang="fr-FR" sz="3000" u="sng" dirty="0">
                <a:solidFill>
                  <a:schemeClr val="tx1"/>
                </a:solidFill>
              </a:rPr>
              <a:t>Un exemple d’accompagnement</a:t>
            </a:r>
          </a:p>
        </p:txBody>
      </p:sp>
      <p:sp>
        <p:nvSpPr>
          <p:cNvPr id="3" name="Espace réservé du contenu 2">
            <a:extLst>
              <a:ext uri="{FF2B5EF4-FFF2-40B4-BE49-F238E27FC236}">
                <a16:creationId xmlns:a16="http://schemas.microsoft.com/office/drawing/2014/main" id="{8928C2F7-9D02-48A5-AB10-AEAF67F5F8F2}"/>
              </a:ext>
            </a:extLst>
          </p:cNvPr>
          <p:cNvSpPr>
            <a:spLocks noGrp="1"/>
          </p:cNvSpPr>
          <p:nvPr>
            <p:ph idx="1"/>
          </p:nvPr>
        </p:nvSpPr>
        <p:spPr>
          <a:xfrm>
            <a:off x="5620931" y="2031910"/>
            <a:ext cx="6012470" cy="4658826"/>
          </a:xfrm>
        </p:spPr>
        <p:txBody>
          <a:bodyPr>
            <a:normAutofit/>
          </a:bodyPr>
          <a:lstStyle/>
          <a:p>
            <a:pPr lvl="0">
              <a:buClrTx/>
            </a:pPr>
            <a:r>
              <a:rPr lang="fr-FR" dirty="0">
                <a:solidFill>
                  <a:schemeClr val="tx1"/>
                </a:solidFill>
              </a:rPr>
              <a:t>Freins identifiés:  administratif / santé (titre de séjour, CMU), logement </a:t>
            </a:r>
          </a:p>
          <a:p>
            <a:pPr lvl="0">
              <a:buClrTx/>
            </a:pPr>
            <a:r>
              <a:rPr lang="fr-FR" dirty="0">
                <a:solidFill>
                  <a:schemeClr val="tx1"/>
                </a:solidFill>
              </a:rPr>
              <a:t>Orientations : Point santé, Point juridique, CIO,  ANAF</a:t>
            </a:r>
          </a:p>
          <a:p>
            <a:pPr lvl="0">
              <a:buClrTx/>
            </a:pPr>
            <a:r>
              <a:rPr lang="fr-FR" dirty="0">
                <a:solidFill>
                  <a:schemeClr val="tx1"/>
                </a:solidFill>
              </a:rPr>
              <a:t>Difficultés rencontrées: Renouvellement du contrat jeune majeur, Suites d’étude, accès aux droits (titre)  </a:t>
            </a:r>
          </a:p>
          <a:p>
            <a:pPr lvl="0">
              <a:buClrTx/>
            </a:pPr>
            <a:r>
              <a:rPr lang="fr-FR" dirty="0">
                <a:solidFill>
                  <a:schemeClr val="tx1"/>
                </a:solidFill>
              </a:rPr>
              <a:t>Formation actuelle: CFA métiers de la viande à Montreuil. A trouvé un patron. Titre obtenu.</a:t>
            </a:r>
          </a:p>
          <a:p>
            <a:pPr lvl="0">
              <a:buClr>
                <a:srgbClr val="B71E42"/>
              </a:buClr>
            </a:pPr>
            <a:endParaRPr lang="fr-FR" dirty="0"/>
          </a:p>
        </p:txBody>
      </p:sp>
      <p:sp>
        <p:nvSpPr>
          <p:cNvPr id="4" name="Espace réservé du texte 3">
            <a:extLst>
              <a:ext uri="{FF2B5EF4-FFF2-40B4-BE49-F238E27FC236}">
                <a16:creationId xmlns:a16="http://schemas.microsoft.com/office/drawing/2014/main" id="{21B77AF2-6951-4A6D-B712-C61685A1CE14}"/>
              </a:ext>
            </a:extLst>
          </p:cNvPr>
          <p:cNvSpPr>
            <a:spLocks noGrp="1"/>
          </p:cNvSpPr>
          <p:nvPr>
            <p:ph type="body" sz="half" idx="2"/>
          </p:nvPr>
        </p:nvSpPr>
        <p:spPr>
          <a:xfrm>
            <a:off x="771663" y="2031910"/>
            <a:ext cx="3275013" cy="4349495"/>
          </a:xfrm>
        </p:spPr>
        <p:txBody>
          <a:bodyPr>
            <a:normAutofit/>
          </a:bodyPr>
          <a:lstStyle/>
          <a:p>
            <a:pPr marL="228600" lvl="0" indent="-228600">
              <a:buClrTx/>
              <a:buFont typeface="Arial" panose="020B0604020202020204" pitchFamily="34" charset="0"/>
              <a:buChar char="•"/>
            </a:pPr>
            <a:r>
              <a:rPr lang="fr-FR" dirty="0">
                <a:solidFill>
                  <a:schemeClr val="tx1"/>
                </a:solidFill>
              </a:rPr>
              <a:t>Identité : </a:t>
            </a:r>
            <a:r>
              <a:rPr lang="fr-FR" dirty="0" err="1">
                <a:solidFill>
                  <a:schemeClr val="tx1"/>
                </a:solidFill>
              </a:rPr>
              <a:t>Yani</a:t>
            </a:r>
            <a:r>
              <a:rPr lang="fr-FR" dirty="0">
                <a:solidFill>
                  <a:schemeClr val="tx1"/>
                </a:solidFill>
              </a:rPr>
              <a:t>, NEET, né en Algérie, 18 ans, hébergé dans un hôtel à Sarcelles </a:t>
            </a:r>
          </a:p>
          <a:p>
            <a:pPr marL="228600" lvl="0" indent="-228600">
              <a:buClrTx/>
              <a:buFont typeface="Arial" panose="020B0604020202020204" pitchFamily="34" charset="0"/>
              <a:buChar char="•"/>
            </a:pPr>
            <a:r>
              <a:rPr lang="fr-FR" dirty="0">
                <a:solidFill>
                  <a:schemeClr val="tx1"/>
                </a:solidFill>
              </a:rPr>
              <a:t>Date de repérage : 21/02/2020  Date d’entrée en formation: 14/09/2020                            Durée du parcours: 10 mois </a:t>
            </a:r>
          </a:p>
          <a:p>
            <a:pPr marL="228600" lvl="0" indent="-228600">
              <a:buClrTx/>
              <a:buFont typeface="Arial" panose="020B0604020202020204" pitchFamily="34" charset="0"/>
              <a:buChar char="•"/>
            </a:pPr>
            <a:r>
              <a:rPr lang="fr-FR" dirty="0">
                <a:solidFill>
                  <a:schemeClr val="tx1"/>
                </a:solidFill>
              </a:rPr>
              <a:t>Situation au moment du repérage: NEET, non connu des structures de l’insertion professionnelle.</a:t>
            </a:r>
          </a:p>
          <a:p>
            <a:pPr marL="228600" lvl="0" indent="-228600">
              <a:buClrTx/>
              <a:buFont typeface="Arial" panose="020B0604020202020204" pitchFamily="34" charset="0"/>
              <a:buChar char="•"/>
            </a:pPr>
            <a:r>
              <a:rPr lang="fr-FR" dirty="0">
                <a:solidFill>
                  <a:schemeClr val="tx1"/>
                </a:solidFill>
              </a:rPr>
              <a:t> Orienté par une éducatrice de la CAMNA</a:t>
            </a:r>
          </a:p>
          <a:p>
            <a:pPr marL="228600" lvl="0" indent="-228600">
              <a:buClrTx/>
              <a:buFont typeface="Arial" panose="020B0604020202020204" pitchFamily="34" charset="0"/>
              <a:buChar char="•"/>
            </a:pPr>
            <a:r>
              <a:rPr lang="fr-FR" dirty="0">
                <a:solidFill>
                  <a:schemeClr val="tx1"/>
                </a:solidFill>
              </a:rPr>
              <a:t>Projet : CAP Boucherie </a:t>
            </a:r>
          </a:p>
          <a:p>
            <a:pPr marL="228600" lvl="0" indent="-228600">
              <a:buClr>
                <a:srgbClr val="B71E42"/>
              </a:buClr>
              <a:buFont typeface="Arial" panose="020B0604020202020204" pitchFamily="34" charset="0"/>
              <a:buChar char="•"/>
            </a:pPr>
            <a:endParaRPr lang="fr-FR" dirty="0">
              <a:solidFill>
                <a:prstClr val="black"/>
              </a:solidFill>
            </a:endParaRPr>
          </a:p>
          <a:p>
            <a:pPr marL="228600" lvl="0" indent="-228600">
              <a:buClr>
                <a:srgbClr val="B71E42"/>
              </a:buClr>
              <a:buFont typeface="Arial" panose="020B0604020202020204" pitchFamily="34" charset="0"/>
              <a:buChar char="•"/>
            </a:pPr>
            <a:endParaRPr lang="fr-FR" dirty="0">
              <a:solidFill>
                <a:prstClr val="black"/>
              </a:solidFill>
            </a:endParaRPr>
          </a:p>
          <a:p>
            <a:endParaRPr lang="fr-FR" dirty="0"/>
          </a:p>
        </p:txBody>
      </p:sp>
    </p:spTree>
    <p:extLst>
      <p:ext uri="{BB962C8B-B14F-4D97-AF65-F5344CB8AC3E}">
        <p14:creationId xmlns:p14="http://schemas.microsoft.com/office/powerpoint/2010/main" val="4123080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7B05FC-C9A2-4B3E-B25D-9CB6F110DA7F}"/>
              </a:ext>
            </a:extLst>
          </p:cNvPr>
          <p:cNvSpPr>
            <a:spLocks noGrp="1"/>
          </p:cNvSpPr>
          <p:nvPr>
            <p:ph type="title"/>
          </p:nvPr>
        </p:nvSpPr>
        <p:spPr>
          <a:xfrm>
            <a:off x="844178" y="880368"/>
            <a:ext cx="10503644" cy="775317"/>
          </a:xfrm>
        </p:spPr>
        <p:txBody>
          <a:bodyPr>
            <a:normAutofit/>
          </a:bodyPr>
          <a:lstStyle/>
          <a:p>
            <a:r>
              <a:rPr lang="fr-FR" sz="3000" u="sng" dirty="0">
                <a:solidFill>
                  <a:schemeClr val="tx1"/>
                </a:solidFill>
              </a:rPr>
              <a:t>Un autre exemple d’accompagnement</a:t>
            </a:r>
          </a:p>
        </p:txBody>
      </p:sp>
      <p:sp>
        <p:nvSpPr>
          <p:cNvPr id="3" name="Espace réservé du contenu 2">
            <a:extLst>
              <a:ext uri="{FF2B5EF4-FFF2-40B4-BE49-F238E27FC236}">
                <a16:creationId xmlns:a16="http://schemas.microsoft.com/office/drawing/2014/main" id="{8928C2F7-9D02-48A5-AB10-AEAF67F5F8F2}"/>
              </a:ext>
            </a:extLst>
          </p:cNvPr>
          <p:cNvSpPr>
            <a:spLocks noGrp="1"/>
          </p:cNvSpPr>
          <p:nvPr>
            <p:ph idx="1"/>
          </p:nvPr>
        </p:nvSpPr>
        <p:spPr>
          <a:xfrm>
            <a:off x="5084686" y="2580828"/>
            <a:ext cx="6492240" cy="2781285"/>
          </a:xfrm>
        </p:spPr>
        <p:txBody>
          <a:bodyPr>
            <a:normAutofit/>
          </a:bodyPr>
          <a:lstStyle/>
          <a:p>
            <a:pPr lvl="0">
              <a:buClrTx/>
            </a:pPr>
            <a:r>
              <a:rPr lang="fr-FR" dirty="0">
                <a:solidFill>
                  <a:schemeClr val="tx1"/>
                </a:solidFill>
              </a:rPr>
              <a:t>Freins identifiés:  logement, revenu</a:t>
            </a:r>
          </a:p>
          <a:p>
            <a:pPr lvl="0">
              <a:buClrTx/>
            </a:pPr>
            <a:r>
              <a:rPr lang="fr-FR" dirty="0">
                <a:solidFill>
                  <a:schemeClr val="tx1"/>
                </a:solidFill>
              </a:rPr>
              <a:t>Orientations : 115, assistante sociale, PACEA</a:t>
            </a:r>
          </a:p>
          <a:p>
            <a:pPr lvl="0">
              <a:buClrTx/>
            </a:pPr>
            <a:r>
              <a:rPr lang="fr-FR" dirty="0">
                <a:solidFill>
                  <a:schemeClr val="tx1"/>
                </a:solidFill>
              </a:rPr>
              <a:t>Difficultés rencontrées : prise en charge par le 115</a:t>
            </a:r>
          </a:p>
          <a:p>
            <a:pPr lvl="0">
              <a:buClrTx/>
            </a:pPr>
            <a:r>
              <a:rPr lang="fr-FR" dirty="0">
                <a:solidFill>
                  <a:schemeClr val="tx1"/>
                </a:solidFill>
              </a:rPr>
              <a:t>Sortie positive: CDI temps partiel assistante de vie aux familles (septembre) et intégration d’un appartement partagé à l’ALJT de Sarcelles (novembre)</a:t>
            </a:r>
          </a:p>
        </p:txBody>
      </p:sp>
      <p:sp>
        <p:nvSpPr>
          <p:cNvPr id="4" name="Espace réservé du texte 3">
            <a:extLst>
              <a:ext uri="{FF2B5EF4-FFF2-40B4-BE49-F238E27FC236}">
                <a16:creationId xmlns:a16="http://schemas.microsoft.com/office/drawing/2014/main" id="{21B77AF2-6951-4A6D-B712-C61685A1CE14}"/>
              </a:ext>
            </a:extLst>
          </p:cNvPr>
          <p:cNvSpPr>
            <a:spLocks noGrp="1"/>
          </p:cNvSpPr>
          <p:nvPr>
            <p:ph type="body" sz="half" idx="2"/>
          </p:nvPr>
        </p:nvSpPr>
        <p:spPr>
          <a:xfrm>
            <a:off x="764436" y="2376642"/>
            <a:ext cx="3275013" cy="4033036"/>
          </a:xfrm>
        </p:spPr>
        <p:txBody>
          <a:bodyPr>
            <a:normAutofit/>
          </a:bodyPr>
          <a:lstStyle/>
          <a:p>
            <a:pPr marL="228600" lvl="0" indent="-228600">
              <a:buClrTx/>
              <a:buFont typeface="Arial" panose="020B0604020202020204" pitchFamily="34" charset="0"/>
              <a:buChar char="•"/>
            </a:pPr>
            <a:r>
              <a:rPr lang="fr-FR" dirty="0">
                <a:solidFill>
                  <a:schemeClr val="tx1"/>
                </a:solidFill>
              </a:rPr>
              <a:t>Identité : Cassandra, 25 ans, née à Haïti, sans domicile stable </a:t>
            </a:r>
          </a:p>
          <a:p>
            <a:pPr marL="228600" lvl="0" indent="-228600">
              <a:buClrTx/>
              <a:buFont typeface="Arial" panose="020B0604020202020204" pitchFamily="34" charset="0"/>
              <a:buChar char="•"/>
            </a:pPr>
            <a:r>
              <a:rPr lang="fr-FR" dirty="0">
                <a:solidFill>
                  <a:schemeClr val="tx1"/>
                </a:solidFill>
              </a:rPr>
              <a:t>Date de repérage : 11/05/2020  Date de sortie: 02/11/2020    Durée du parcours: 6 mois </a:t>
            </a:r>
          </a:p>
          <a:p>
            <a:pPr marL="228600" lvl="0" indent="-228600">
              <a:buClrTx/>
              <a:buFont typeface="Arial" panose="020B0604020202020204" pitchFamily="34" charset="0"/>
              <a:buChar char="•"/>
            </a:pPr>
            <a:r>
              <a:rPr lang="fr-FR" dirty="0">
                <a:solidFill>
                  <a:schemeClr val="tx1"/>
                </a:solidFill>
              </a:rPr>
              <a:t>Situation au moment du repérage: dossier en veille à la mission locale</a:t>
            </a:r>
          </a:p>
          <a:p>
            <a:pPr marL="228600" lvl="0" indent="-228600">
              <a:buClrTx/>
              <a:buFont typeface="Arial" panose="020B0604020202020204" pitchFamily="34" charset="0"/>
              <a:buChar char="•"/>
            </a:pPr>
            <a:r>
              <a:rPr lang="fr-FR" dirty="0">
                <a:solidFill>
                  <a:schemeClr val="tx1"/>
                </a:solidFill>
              </a:rPr>
              <a:t>Orientée par son conseiller ML</a:t>
            </a:r>
          </a:p>
          <a:p>
            <a:pPr marL="228600" lvl="0" indent="-228600">
              <a:buClrTx/>
              <a:buFont typeface="Arial" panose="020B0604020202020204" pitchFamily="34" charset="0"/>
              <a:buChar char="•"/>
            </a:pPr>
            <a:r>
              <a:rPr lang="fr-FR" dirty="0">
                <a:solidFill>
                  <a:schemeClr val="tx1"/>
                </a:solidFill>
              </a:rPr>
              <a:t>Projet : Recherche d’emploi comme assistante de vie aux familles (titre professionnel niveau 5 obtenu) </a:t>
            </a:r>
          </a:p>
          <a:p>
            <a:pPr marL="228600" lvl="0" indent="-228600">
              <a:buClr>
                <a:srgbClr val="B71E42"/>
              </a:buClr>
              <a:buFont typeface="Arial" panose="020B0604020202020204" pitchFamily="34" charset="0"/>
              <a:buChar char="•"/>
            </a:pPr>
            <a:endParaRPr lang="fr-FR" dirty="0">
              <a:solidFill>
                <a:prstClr val="black"/>
              </a:solidFill>
            </a:endParaRPr>
          </a:p>
          <a:p>
            <a:pPr marL="228600" lvl="0" indent="-228600">
              <a:buClr>
                <a:srgbClr val="B71E42"/>
              </a:buClr>
              <a:buFont typeface="Arial" panose="020B0604020202020204" pitchFamily="34" charset="0"/>
              <a:buChar char="•"/>
            </a:pPr>
            <a:endParaRPr lang="fr-FR" dirty="0">
              <a:solidFill>
                <a:prstClr val="black"/>
              </a:solidFill>
            </a:endParaRPr>
          </a:p>
          <a:p>
            <a:endParaRPr lang="fr-FR" dirty="0"/>
          </a:p>
        </p:txBody>
      </p:sp>
    </p:spTree>
    <p:extLst>
      <p:ext uri="{BB962C8B-B14F-4D97-AF65-F5344CB8AC3E}">
        <p14:creationId xmlns:p14="http://schemas.microsoft.com/office/powerpoint/2010/main" val="4237000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A59578-B19A-4452-BCF5-A87A66760EC8}"/>
              </a:ext>
            </a:extLst>
          </p:cNvPr>
          <p:cNvSpPr>
            <a:spLocks noGrp="1"/>
          </p:cNvSpPr>
          <p:nvPr>
            <p:ph type="title"/>
          </p:nvPr>
        </p:nvSpPr>
        <p:spPr>
          <a:xfrm>
            <a:off x="913795" y="609600"/>
            <a:ext cx="10147782" cy="526742"/>
          </a:xfrm>
        </p:spPr>
        <p:txBody>
          <a:bodyPr>
            <a:noAutofit/>
          </a:bodyPr>
          <a:lstStyle/>
          <a:p>
            <a:r>
              <a:rPr lang="fr-FR" sz="3000" u="sng" dirty="0"/>
              <a:t>Conclusions</a:t>
            </a:r>
          </a:p>
        </p:txBody>
      </p:sp>
      <p:sp>
        <p:nvSpPr>
          <p:cNvPr id="3" name="Espace réservé du contenu 2">
            <a:extLst>
              <a:ext uri="{FF2B5EF4-FFF2-40B4-BE49-F238E27FC236}">
                <a16:creationId xmlns:a16="http://schemas.microsoft.com/office/drawing/2014/main" id="{485AA5BB-6809-4776-8FF6-7A1C858C89D9}"/>
              </a:ext>
            </a:extLst>
          </p:cNvPr>
          <p:cNvSpPr>
            <a:spLocks noGrp="1"/>
          </p:cNvSpPr>
          <p:nvPr>
            <p:ph idx="1"/>
          </p:nvPr>
        </p:nvSpPr>
        <p:spPr>
          <a:xfrm>
            <a:off x="1056443" y="1979720"/>
            <a:ext cx="10211114" cy="3811480"/>
          </a:xfrm>
        </p:spPr>
        <p:txBody>
          <a:bodyPr>
            <a:normAutofit/>
          </a:bodyPr>
          <a:lstStyle/>
          <a:p>
            <a:pPr algn="just"/>
            <a:r>
              <a:rPr lang="fr-FR" dirty="0"/>
              <a:t>La dynamique PRIJ associe les acteurs du repérage, les acteurs de l’orientation, et les dispositifs d’insertion menant vers la formation et l’emploi.</a:t>
            </a:r>
          </a:p>
          <a:p>
            <a:pPr algn="just"/>
            <a:endParaRPr lang="fr-FR" dirty="0"/>
          </a:p>
          <a:p>
            <a:pPr algn="just"/>
            <a:r>
              <a:rPr lang="fr-FR" dirty="0"/>
              <a:t>La dynamique PRIJ sur l’agglomération est complémentaire des approches et méthodes utilisées par chacun des partenaires. Elle est là pour renforcer la capacité de réponse de chacun, au service du parcours des jeunes du territoire.</a:t>
            </a:r>
          </a:p>
          <a:p>
            <a:pPr algn="just"/>
            <a:endParaRPr lang="fr-FR" dirty="0"/>
          </a:p>
          <a:p>
            <a:pPr algn="just"/>
            <a:r>
              <a:rPr lang="fr-FR" dirty="0"/>
              <a:t>La dynamique PRIJ met en avant la pluridisciplinarité et l’expertise de l’ensemble des partenaires. Elle est constructive et se base sur l’existant pour renforcer et accélérer les synergies. </a:t>
            </a:r>
          </a:p>
          <a:p>
            <a:pPr algn="just"/>
            <a:endParaRPr lang="fr-FR" dirty="0"/>
          </a:p>
          <a:p>
            <a:pPr algn="just"/>
            <a:endParaRPr lang="fr-FR" dirty="0"/>
          </a:p>
        </p:txBody>
      </p:sp>
    </p:spTree>
    <p:extLst>
      <p:ext uri="{BB962C8B-B14F-4D97-AF65-F5344CB8AC3E}">
        <p14:creationId xmlns:p14="http://schemas.microsoft.com/office/powerpoint/2010/main" val="1167186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A59578-B19A-4452-BCF5-A87A66760EC8}"/>
              </a:ext>
            </a:extLst>
          </p:cNvPr>
          <p:cNvSpPr>
            <a:spLocks noGrp="1"/>
          </p:cNvSpPr>
          <p:nvPr>
            <p:ph type="title"/>
          </p:nvPr>
        </p:nvSpPr>
        <p:spPr>
          <a:xfrm>
            <a:off x="931550" y="2979937"/>
            <a:ext cx="10147782" cy="526742"/>
          </a:xfrm>
        </p:spPr>
        <p:txBody>
          <a:bodyPr/>
          <a:lstStyle/>
          <a:p>
            <a:r>
              <a:rPr lang="fr-FR" u="sng" dirty="0"/>
              <a:t>Contacts</a:t>
            </a:r>
          </a:p>
        </p:txBody>
      </p:sp>
      <p:sp>
        <p:nvSpPr>
          <p:cNvPr id="3" name="Espace réservé du contenu 2">
            <a:extLst>
              <a:ext uri="{FF2B5EF4-FFF2-40B4-BE49-F238E27FC236}">
                <a16:creationId xmlns:a16="http://schemas.microsoft.com/office/drawing/2014/main" id="{485AA5BB-6809-4776-8FF6-7A1C858C89D9}"/>
              </a:ext>
            </a:extLst>
          </p:cNvPr>
          <p:cNvSpPr>
            <a:spLocks noGrp="1"/>
          </p:cNvSpPr>
          <p:nvPr>
            <p:ph idx="1"/>
          </p:nvPr>
        </p:nvSpPr>
        <p:spPr>
          <a:xfrm>
            <a:off x="1110897" y="3701988"/>
            <a:ext cx="10147782" cy="1882066"/>
          </a:xfrm>
        </p:spPr>
        <p:txBody>
          <a:bodyPr>
            <a:normAutofit/>
          </a:bodyPr>
          <a:lstStyle/>
          <a:p>
            <a:r>
              <a:rPr lang="fr-FR" sz="1800" dirty="0"/>
              <a:t>Adresse fonctionnelle : </a:t>
            </a:r>
            <a:r>
              <a:rPr lang="fr-FR" sz="1800" dirty="0">
                <a:hlinkClick r:id="rId2"/>
              </a:rPr>
              <a:t>invisibles-prij@mlvoe-mlidf.org</a:t>
            </a:r>
            <a:endParaRPr lang="fr-FR" sz="1800" dirty="0"/>
          </a:p>
          <a:p>
            <a:r>
              <a:rPr lang="fr-FR" sz="1800" i="1" dirty="0"/>
              <a:t>Site : </a:t>
            </a:r>
            <a:r>
              <a:rPr lang="fr-FR" sz="1800" i="1" dirty="0">
                <a:hlinkClick r:id="rId3"/>
              </a:rPr>
              <a:t>https://www.prij.fr</a:t>
            </a:r>
            <a:r>
              <a:rPr lang="fr-FR" sz="1800" i="1" dirty="0"/>
              <a:t> – </a:t>
            </a:r>
            <a:r>
              <a:rPr lang="fr-FR" sz="1800" i="1" dirty="0">
                <a:hlinkClick r:id="rId4"/>
              </a:rPr>
              <a:t>https://www.mlvoe.fr/prij</a:t>
            </a:r>
            <a:r>
              <a:rPr lang="fr-FR" sz="1800" i="1" dirty="0"/>
              <a:t> </a:t>
            </a:r>
          </a:p>
          <a:p>
            <a:endParaRPr lang="fr-FR" sz="1800" dirty="0"/>
          </a:p>
        </p:txBody>
      </p:sp>
      <p:sp>
        <p:nvSpPr>
          <p:cNvPr id="5" name="Titre 1">
            <a:extLst>
              <a:ext uri="{FF2B5EF4-FFF2-40B4-BE49-F238E27FC236}">
                <a16:creationId xmlns:a16="http://schemas.microsoft.com/office/drawing/2014/main" id="{CB3B8CC5-C0D0-4CC0-B76F-0D9AFF86952F}"/>
              </a:ext>
            </a:extLst>
          </p:cNvPr>
          <p:cNvSpPr txBox="1">
            <a:spLocks/>
          </p:cNvSpPr>
          <p:nvPr/>
        </p:nvSpPr>
        <p:spPr>
          <a:xfrm>
            <a:off x="931550" y="1816963"/>
            <a:ext cx="10147782" cy="526742"/>
          </a:xfrm>
          <a:prstGeom prst="rect">
            <a:avLst/>
          </a:prstGeom>
          <a:effectLst>
            <a:outerShdw blurRad="25400" dir="17880000">
              <a:srgbClr val="000000">
                <a:alpha val="46000"/>
              </a:srgbClr>
            </a:outerShdw>
          </a:effectLst>
        </p:spPr>
        <p:txBody>
          <a:bodyPr vert="horz" lIns="91440" tIns="45720" rIns="91440" bIns="45720" rtlCol="0" anchor="b">
            <a:noAutofit/>
          </a:bodyPr>
          <a:lstStyle>
            <a:lvl1pPr algn="ctr" defTabSz="457200" rtl="0" eaLnBrk="1" latinLnBrk="0" hangingPunct="1">
              <a:spcBef>
                <a:spcPct val="0"/>
              </a:spcBef>
              <a:buNone/>
              <a:defRPr sz="2400" b="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000" dirty="0"/>
              <a:t>Merci pour votre attention !</a:t>
            </a:r>
          </a:p>
        </p:txBody>
      </p:sp>
    </p:spTree>
    <p:extLst>
      <p:ext uri="{BB962C8B-B14F-4D97-AF65-F5344CB8AC3E}">
        <p14:creationId xmlns:p14="http://schemas.microsoft.com/office/powerpoint/2010/main" val="1639042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EFF9EA-38D1-4994-BEF3-3C3A7B6ED2DC}"/>
              </a:ext>
            </a:extLst>
          </p:cNvPr>
          <p:cNvSpPr>
            <a:spLocks noGrp="1"/>
          </p:cNvSpPr>
          <p:nvPr>
            <p:ph type="ctrTitle"/>
          </p:nvPr>
        </p:nvSpPr>
        <p:spPr>
          <a:xfrm>
            <a:off x="1840731" y="2010484"/>
            <a:ext cx="8637073" cy="2541431"/>
          </a:xfrm>
        </p:spPr>
        <p:txBody>
          <a:bodyPr>
            <a:normAutofit fontScale="90000"/>
          </a:bodyPr>
          <a:lstStyle/>
          <a:p>
            <a:r>
              <a:rPr lang="fr-FR" dirty="0">
                <a:latin typeface="Calibri" panose="020F0502020204030204" pitchFamily="34" charset="0"/>
                <a:ea typeface="Calibri" panose="020F0502020204030204" pitchFamily="34" charset="0"/>
                <a:cs typeface="Times New Roman" panose="02020603050405020304" pitchFamily="18" charset="0"/>
              </a:rPr>
              <a:t>I – </a:t>
            </a:r>
            <a:r>
              <a:rPr lang="fr-FR" sz="5400" dirty="0"/>
              <a:t>Pacte de la deuxième chance, Genèse et objectifs généraux</a:t>
            </a:r>
            <a:br>
              <a:rPr lang="fr-FR" sz="5400" dirty="0"/>
            </a:br>
            <a:endParaRPr lang="fr-FR" dirty="0"/>
          </a:p>
        </p:txBody>
      </p:sp>
    </p:spTree>
    <p:extLst>
      <p:ext uri="{BB962C8B-B14F-4D97-AF65-F5344CB8AC3E}">
        <p14:creationId xmlns:p14="http://schemas.microsoft.com/office/powerpoint/2010/main" val="2870871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4ECF0E-7437-4D40-AADA-90854B822791}"/>
              </a:ext>
            </a:extLst>
          </p:cNvPr>
          <p:cNvSpPr>
            <a:spLocks noGrp="1"/>
          </p:cNvSpPr>
          <p:nvPr>
            <p:ph type="title"/>
          </p:nvPr>
        </p:nvSpPr>
        <p:spPr>
          <a:xfrm>
            <a:off x="913795" y="609600"/>
            <a:ext cx="9926270" cy="732503"/>
          </a:xfrm>
        </p:spPr>
        <p:txBody>
          <a:bodyPr>
            <a:normAutofit/>
          </a:bodyPr>
          <a:lstStyle/>
          <a:p>
            <a:r>
              <a:rPr lang="fr-FR" sz="3000" u="sng" dirty="0"/>
              <a:t>Rappel du cadre du PRIJ</a:t>
            </a:r>
          </a:p>
        </p:txBody>
      </p:sp>
      <p:sp>
        <p:nvSpPr>
          <p:cNvPr id="3" name="Espace réservé du contenu 2">
            <a:extLst>
              <a:ext uri="{FF2B5EF4-FFF2-40B4-BE49-F238E27FC236}">
                <a16:creationId xmlns:a16="http://schemas.microsoft.com/office/drawing/2014/main" id="{10BCC239-DC6B-429D-855E-BC2324528CFE}"/>
              </a:ext>
            </a:extLst>
          </p:cNvPr>
          <p:cNvSpPr>
            <a:spLocks noGrp="1"/>
          </p:cNvSpPr>
          <p:nvPr>
            <p:ph idx="1"/>
          </p:nvPr>
        </p:nvSpPr>
        <p:spPr>
          <a:xfrm>
            <a:off x="737419" y="1622323"/>
            <a:ext cx="10530138" cy="4763729"/>
          </a:xfrm>
        </p:spPr>
        <p:txBody>
          <a:bodyPr>
            <a:normAutofit lnSpcReduction="10000"/>
          </a:bodyPr>
          <a:lstStyle/>
          <a:p>
            <a:pPr algn="just"/>
            <a:r>
              <a:rPr lang="fr-FR" dirty="0">
                <a:effectLst/>
              </a:rPr>
              <a:t>Le plan régional d'insertion pour la jeunesse, PRIJ, des quartiers prioritaires est une expérimentation initiée par le Préfet de région Michel Cadot en 2018. </a:t>
            </a:r>
          </a:p>
          <a:p>
            <a:pPr marL="36900" indent="0" algn="just">
              <a:buNone/>
            </a:pPr>
            <a:r>
              <a:rPr lang="fr-FR" dirty="0">
                <a:effectLst/>
              </a:rPr>
              <a:t> </a:t>
            </a:r>
          </a:p>
          <a:p>
            <a:pPr algn="just"/>
            <a:r>
              <a:rPr lang="fr-FR" dirty="0">
                <a:effectLst/>
              </a:rPr>
              <a:t>Il a vocation à accompagner individuellement des jeunes, de 16 à 25 ans, jusqu’en décembre 2021 dans une logique de parcours, qui sont en difficultés d'insertion sociale et professionnelle. </a:t>
            </a:r>
          </a:p>
          <a:p>
            <a:pPr algn="just"/>
            <a:endParaRPr lang="fr-FR" dirty="0">
              <a:effectLst/>
            </a:endParaRPr>
          </a:p>
          <a:p>
            <a:pPr algn="just"/>
            <a:r>
              <a:rPr lang="fr-FR" dirty="0">
                <a:effectLst/>
              </a:rPr>
              <a:t>L’accompagnement individuel global met en œuvre :</a:t>
            </a:r>
          </a:p>
          <a:p>
            <a:pPr lvl="1" algn="just"/>
            <a:r>
              <a:rPr lang="fr-FR" dirty="0">
                <a:effectLst/>
              </a:rPr>
              <a:t>- le Aller vers </a:t>
            </a:r>
          </a:p>
          <a:p>
            <a:pPr lvl="1" algn="just"/>
            <a:r>
              <a:rPr lang="fr-FR" dirty="0">
                <a:effectLst/>
              </a:rPr>
              <a:t>- l’adhésion des jeunes</a:t>
            </a:r>
          </a:p>
          <a:p>
            <a:pPr lvl="1" algn="just"/>
            <a:r>
              <a:rPr lang="fr-FR" dirty="0">
                <a:effectLst/>
              </a:rPr>
              <a:t>- la relation de confiance dans la durée</a:t>
            </a:r>
          </a:p>
          <a:p>
            <a:pPr lvl="1" algn="just"/>
            <a:r>
              <a:rPr lang="fr-FR" dirty="0">
                <a:effectLst/>
              </a:rPr>
              <a:t>- l’accompagnement personnalisé</a:t>
            </a:r>
          </a:p>
          <a:p>
            <a:endParaRPr lang="fr-FR" dirty="0"/>
          </a:p>
        </p:txBody>
      </p:sp>
    </p:spTree>
    <p:extLst>
      <p:ext uri="{BB962C8B-B14F-4D97-AF65-F5344CB8AC3E}">
        <p14:creationId xmlns:p14="http://schemas.microsoft.com/office/powerpoint/2010/main" val="4081485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4ECF0E-7437-4D40-AADA-90854B822791}"/>
              </a:ext>
            </a:extLst>
          </p:cNvPr>
          <p:cNvSpPr>
            <a:spLocks noGrp="1"/>
          </p:cNvSpPr>
          <p:nvPr>
            <p:ph type="title"/>
          </p:nvPr>
        </p:nvSpPr>
        <p:spPr>
          <a:xfrm>
            <a:off x="913795" y="609600"/>
            <a:ext cx="9926270" cy="732503"/>
          </a:xfrm>
        </p:spPr>
        <p:txBody>
          <a:bodyPr>
            <a:normAutofit/>
          </a:bodyPr>
          <a:lstStyle/>
          <a:p>
            <a:r>
              <a:rPr lang="fr-FR" sz="3000" u="sng" dirty="0">
                <a:effectLst/>
              </a:rPr>
              <a:t>Eléments de contexte local et évolution (1) </a:t>
            </a:r>
            <a:endParaRPr lang="fr-FR" sz="3000" u="sng" dirty="0"/>
          </a:p>
        </p:txBody>
      </p:sp>
      <p:sp>
        <p:nvSpPr>
          <p:cNvPr id="3" name="Espace réservé du contenu 2">
            <a:extLst>
              <a:ext uri="{FF2B5EF4-FFF2-40B4-BE49-F238E27FC236}">
                <a16:creationId xmlns:a16="http://schemas.microsoft.com/office/drawing/2014/main" id="{10BCC239-DC6B-429D-855E-BC2324528CFE}"/>
              </a:ext>
            </a:extLst>
          </p:cNvPr>
          <p:cNvSpPr>
            <a:spLocks noGrp="1"/>
          </p:cNvSpPr>
          <p:nvPr>
            <p:ph idx="1"/>
          </p:nvPr>
        </p:nvSpPr>
        <p:spPr>
          <a:xfrm>
            <a:off x="737419" y="1622323"/>
            <a:ext cx="10530138" cy="4763729"/>
          </a:xfrm>
        </p:spPr>
        <p:txBody>
          <a:bodyPr>
            <a:normAutofit fontScale="92500" lnSpcReduction="20000"/>
          </a:bodyPr>
          <a:lstStyle/>
          <a:p>
            <a:pPr algn="just"/>
            <a:r>
              <a:rPr lang="fr-FR" dirty="0">
                <a:effectLst/>
              </a:rPr>
              <a:t>Le Val d’Oise présente une population  jeune (45 % ont moins de 30 ans contre 40 % en Île-de-France) et peu qualifiée (45 % de niveau 3 contre 38 % en Île-de-France et 20 % de niveau 5 contre 32 % en Île-de-France). </a:t>
            </a:r>
          </a:p>
          <a:p>
            <a:pPr marL="36900" indent="0" algn="just">
              <a:buNone/>
            </a:pPr>
            <a:endParaRPr lang="fr-FR" dirty="0">
              <a:effectLst/>
            </a:endParaRPr>
          </a:p>
          <a:p>
            <a:pPr algn="just"/>
            <a:r>
              <a:rPr lang="fr-FR" dirty="0">
                <a:effectLst/>
              </a:rPr>
              <a:t>Le taux de chômage des jeunes, dans l’Est du département y est également plus élevé, 32,9 % alors qu’il est de 28,2 % dans le département du Val d’Oise et de 25,9 % en Île-de-France.</a:t>
            </a:r>
          </a:p>
          <a:p>
            <a:pPr algn="just"/>
            <a:endParaRPr lang="fr-FR" dirty="0">
              <a:effectLst/>
            </a:endParaRPr>
          </a:p>
          <a:p>
            <a:pPr algn="just"/>
            <a:r>
              <a:rPr lang="fr-FR" dirty="0">
                <a:effectLst/>
              </a:rPr>
              <a:t>Le PRIJ s’est développé dans l’Est du Val d’Oise depuis avril 2018 avec un groupe opérationnel intercommunal intervenant au sein de la Communauté d’Agglomération Roissy Pays de France, initialement sur trois villes : - Sarcelles, (43 398 hbts QPV) - Garges-lès-Gonesse (31 126 hbts QPV) - Villiers-le-Bel (20 766 habitants QPV)</a:t>
            </a:r>
          </a:p>
          <a:p>
            <a:pPr algn="just"/>
            <a:endParaRPr lang="fr-FR" dirty="0">
              <a:effectLst/>
            </a:endParaRPr>
          </a:p>
          <a:p>
            <a:pPr algn="just"/>
            <a:r>
              <a:rPr lang="fr-FR" dirty="0">
                <a:effectLst/>
              </a:rPr>
              <a:t>Le dispositif a ensuite été fusionné avec le pacte de la deuxième chance (P2C) existant sur ce territoire, et auquel participaient notamment les villes de </a:t>
            </a:r>
            <a:r>
              <a:rPr lang="fr-FR" dirty="0" err="1">
                <a:effectLst/>
              </a:rPr>
              <a:t>Gonnesse</a:t>
            </a:r>
            <a:r>
              <a:rPr lang="fr-FR" dirty="0">
                <a:effectLst/>
              </a:rPr>
              <a:t> (10 291 hbts QPV) et Goussainville (10 276 hbts QPV)</a:t>
            </a:r>
          </a:p>
          <a:p>
            <a:endParaRPr lang="fr-FR" dirty="0">
              <a:effectLst/>
            </a:endParaRPr>
          </a:p>
          <a:p>
            <a:endParaRPr lang="fr-FR" dirty="0"/>
          </a:p>
        </p:txBody>
      </p:sp>
    </p:spTree>
    <p:extLst>
      <p:ext uri="{BB962C8B-B14F-4D97-AF65-F5344CB8AC3E}">
        <p14:creationId xmlns:p14="http://schemas.microsoft.com/office/powerpoint/2010/main" val="3944713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4ECF0E-7437-4D40-AADA-90854B822791}"/>
              </a:ext>
            </a:extLst>
          </p:cNvPr>
          <p:cNvSpPr>
            <a:spLocks noGrp="1"/>
          </p:cNvSpPr>
          <p:nvPr>
            <p:ph type="title"/>
          </p:nvPr>
        </p:nvSpPr>
        <p:spPr>
          <a:xfrm>
            <a:off x="913795" y="609600"/>
            <a:ext cx="9926270" cy="732503"/>
          </a:xfrm>
        </p:spPr>
        <p:txBody>
          <a:bodyPr>
            <a:normAutofit/>
          </a:bodyPr>
          <a:lstStyle/>
          <a:p>
            <a:r>
              <a:rPr lang="fr-FR" sz="3000" u="sng" dirty="0">
                <a:effectLst/>
              </a:rPr>
              <a:t>Eléments de contexte local et évolution (2) </a:t>
            </a:r>
            <a:endParaRPr lang="fr-FR" sz="3000" u="sng" dirty="0"/>
          </a:p>
        </p:txBody>
      </p:sp>
      <p:sp>
        <p:nvSpPr>
          <p:cNvPr id="3" name="Espace réservé du contenu 2">
            <a:extLst>
              <a:ext uri="{FF2B5EF4-FFF2-40B4-BE49-F238E27FC236}">
                <a16:creationId xmlns:a16="http://schemas.microsoft.com/office/drawing/2014/main" id="{10BCC239-DC6B-429D-855E-BC2324528CFE}"/>
              </a:ext>
            </a:extLst>
          </p:cNvPr>
          <p:cNvSpPr>
            <a:spLocks noGrp="1"/>
          </p:cNvSpPr>
          <p:nvPr>
            <p:ph idx="1"/>
          </p:nvPr>
        </p:nvSpPr>
        <p:spPr>
          <a:xfrm>
            <a:off x="613132" y="1196195"/>
            <a:ext cx="10530138" cy="4763729"/>
          </a:xfrm>
        </p:spPr>
        <p:txBody>
          <a:bodyPr>
            <a:normAutofit lnSpcReduction="10000"/>
          </a:bodyPr>
          <a:lstStyle/>
          <a:p>
            <a:pPr algn="just"/>
            <a:endParaRPr lang="fr-FR" dirty="0">
              <a:effectLst/>
            </a:endParaRPr>
          </a:p>
          <a:p>
            <a:pPr algn="just"/>
            <a:r>
              <a:rPr lang="fr-FR" dirty="0">
                <a:effectLst/>
              </a:rPr>
              <a:t>Afin de changer d’échelle et de renforcer plus globalement l’efficacité des politiques d’insertion des jeunes dans l’Est du Val d’Oise, une redéfinition du PRIJ a été accomplie en 2019 avec tous les acteurs du territoire. Cette redéfinition a notamment permis la réponse à l’appel à projet PIC NEET par le biais d’un consortium piloté par la Mission Locale Val d’Oise Est.</a:t>
            </a:r>
          </a:p>
          <a:p>
            <a:pPr algn="just"/>
            <a:endParaRPr lang="fr-FR" dirty="0">
              <a:effectLst/>
            </a:endParaRPr>
          </a:p>
          <a:p>
            <a:pPr algn="just"/>
            <a:r>
              <a:rPr lang="fr-FR" dirty="0">
                <a:effectLst/>
              </a:rPr>
              <a:t>Le périmètre a donc été étendu aux villes de Gonesse et Goussainville, de Fosses et Louvres et enfin de Villeparisis</a:t>
            </a:r>
          </a:p>
          <a:p>
            <a:pPr marL="36900" indent="0" algn="just">
              <a:buNone/>
            </a:pPr>
            <a:endParaRPr lang="fr-FR" dirty="0">
              <a:effectLst/>
            </a:endParaRPr>
          </a:p>
          <a:p>
            <a:pPr algn="just"/>
            <a:r>
              <a:rPr lang="fr-FR" dirty="0">
                <a:effectLst/>
              </a:rPr>
              <a:t>Aujourd’hui, l’ensemble des Quartiers Politique de la ville ou assimilés de la Communauté d’agglomération de Roissy Pays de France ont intégré le PRIJ. Soit 8 villes de l’agglomération : 7 villes du Val d’Oise et 1 de Seine et Marne, pour un total de 120 487 habitants en QPV. </a:t>
            </a:r>
          </a:p>
          <a:p>
            <a:pPr algn="just"/>
            <a:endParaRPr lang="fr-FR" dirty="0">
              <a:effectLst/>
            </a:endParaRPr>
          </a:p>
          <a:p>
            <a:pPr algn="just"/>
            <a:endParaRPr lang="fr-FR" dirty="0"/>
          </a:p>
        </p:txBody>
      </p:sp>
    </p:spTree>
    <p:extLst>
      <p:ext uri="{BB962C8B-B14F-4D97-AF65-F5344CB8AC3E}">
        <p14:creationId xmlns:p14="http://schemas.microsoft.com/office/powerpoint/2010/main" val="3699676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EFF9EA-38D1-4994-BEF3-3C3A7B6ED2DC}"/>
              </a:ext>
            </a:extLst>
          </p:cNvPr>
          <p:cNvSpPr>
            <a:spLocks noGrp="1"/>
          </p:cNvSpPr>
          <p:nvPr>
            <p:ph type="ctrTitle"/>
          </p:nvPr>
        </p:nvSpPr>
        <p:spPr>
          <a:xfrm>
            <a:off x="1110112" y="1717520"/>
            <a:ext cx="9971776" cy="2541431"/>
          </a:xfrm>
        </p:spPr>
        <p:txBody>
          <a:bodyPr>
            <a:normAutofit fontScale="90000"/>
          </a:bodyPr>
          <a:lstStyle/>
          <a:p>
            <a:r>
              <a:rPr lang="fr-FR" dirty="0">
                <a:latin typeface="Calibri" panose="020F0502020204030204" pitchFamily="34" charset="0"/>
                <a:ea typeface="Calibri" panose="020F0502020204030204" pitchFamily="34" charset="0"/>
                <a:cs typeface="Times New Roman" panose="02020603050405020304" pitchFamily="18" charset="0"/>
              </a:rPr>
              <a:t>II – </a:t>
            </a:r>
            <a:r>
              <a:rPr lang="fr-FR" sz="5400" dirty="0"/>
              <a:t>La déclinaison locale du PRIJ sur Roissy Pays de France depuis mi 2019</a:t>
            </a:r>
            <a:endParaRPr lang="fr-FR" dirty="0"/>
          </a:p>
        </p:txBody>
      </p:sp>
    </p:spTree>
    <p:extLst>
      <p:ext uri="{BB962C8B-B14F-4D97-AF65-F5344CB8AC3E}">
        <p14:creationId xmlns:p14="http://schemas.microsoft.com/office/powerpoint/2010/main" val="3591817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8A93E1-CADD-4F6D-BBB5-1BCE870D1012}"/>
              </a:ext>
            </a:extLst>
          </p:cNvPr>
          <p:cNvSpPr/>
          <p:nvPr/>
        </p:nvSpPr>
        <p:spPr>
          <a:xfrm>
            <a:off x="943750" y="2097264"/>
            <a:ext cx="10804292" cy="707886"/>
          </a:xfrm>
          <a:prstGeom prst="rect">
            <a:avLst/>
          </a:prstGeom>
        </p:spPr>
        <p:txBody>
          <a:bodyPr wrap="square">
            <a:spAutoFit/>
          </a:bodyPr>
          <a:lstStyle/>
          <a:p>
            <a:r>
              <a:rPr lang="fr-FR" sz="2000" i="1" dirty="0"/>
              <a:t>Plusieurs villes sont aujourd’hui identifiées « </a:t>
            </a:r>
            <a:r>
              <a:rPr lang="fr-FR" sz="2000" b="1" i="1" dirty="0"/>
              <a:t>PRIJ</a:t>
            </a:r>
            <a:r>
              <a:rPr lang="fr-FR" sz="2000" i="1" dirty="0"/>
              <a:t> »:</a:t>
            </a:r>
          </a:p>
          <a:p>
            <a:pPr marL="285750" indent="-285750">
              <a:buFont typeface="Arial" panose="020B0604020202020204" pitchFamily="34" charset="0"/>
              <a:buChar char="•"/>
            </a:pPr>
            <a:endParaRPr lang="fr-FR" sz="2000" b="1" i="1" dirty="0"/>
          </a:p>
        </p:txBody>
      </p:sp>
      <p:sp>
        <p:nvSpPr>
          <p:cNvPr id="7" name="Rectangle 6">
            <a:extLst>
              <a:ext uri="{FF2B5EF4-FFF2-40B4-BE49-F238E27FC236}">
                <a16:creationId xmlns:a16="http://schemas.microsoft.com/office/drawing/2014/main" id="{31486F8B-C76D-46A3-93A9-CC8750BBCBE8}"/>
              </a:ext>
            </a:extLst>
          </p:cNvPr>
          <p:cNvSpPr/>
          <p:nvPr/>
        </p:nvSpPr>
        <p:spPr>
          <a:xfrm>
            <a:off x="1280217" y="666654"/>
            <a:ext cx="6430781" cy="1262653"/>
          </a:xfrm>
          <a:prstGeom prst="rect">
            <a:avLst/>
          </a:prstGeom>
        </p:spPr>
        <p:txBody>
          <a:bodyPr wrap="square">
            <a:spAutoFit/>
          </a:bodyPr>
          <a:lstStyle/>
          <a:p>
            <a:pPr algn="ctr">
              <a:spcBef>
                <a:spcPts val="1400"/>
              </a:spcBef>
              <a:spcAft>
                <a:spcPts val="600"/>
              </a:spcAft>
            </a:pPr>
            <a:r>
              <a:rPr lang="fr-FR" sz="3600" b="1" kern="0" dirty="0">
                <a:solidFill>
                  <a:srgbClr val="44546A"/>
                </a:solidFill>
                <a:latin typeface="Georgia" panose="02040502050405020303" pitchFamily="18" charset="0"/>
                <a:ea typeface="Times New Roman" panose="02020603050405020304" pitchFamily="18" charset="0"/>
                <a:cs typeface="Times New Roman" panose="02020603050405020304" pitchFamily="18" charset="0"/>
              </a:rPr>
              <a:t>Où ?</a:t>
            </a:r>
          </a:p>
          <a:p>
            <a:pPr>
              <a:lnSpc>
                <a:spcPct val="107000"/>
              </a:lnSpc>
              <a:spcAft>
                <a:spcPts val="800"/>
              </a:spcAft>
            </a:pPr>
            <a:endParaRPr lang="fr-FR" sz="3600" i="1" dirty="0">
              <a:latin typeface="Tahoma" panose="020B0604030504040204" pitchFamily="34" charset="0"/>
              <a:ea typeface="Times New Roman" panose="02020603050405020304" pitchFamily="18" charset="0"/>
              <a:cs typeface="Times New Roman" panose="02020603050405020304" pitchFamily="18" charset="0"/>
            </a:endParaRPr>
          </a:p>
        </p:txBody>
      </p:sp>
      <p:pic>
        <p:nvPicPr>
          <p:cNvPr id="10" name="Image 9">
            <a:extLst>
              <a:ext uri="{FF2B5EF4-FFF2-40B4-BE49-F238E27FC236}">
                <a16:creationId xmlns:a16="http://schemas.microsoft.com/office/drawing/2014/main" id="{FC35D3E9-CB47-451E-AB4B-89BF28F27363}"/>
              </a:ext>
            </a:extLst>
          </p:cNvPr>
          <p:cNvPicPr>
            <a:picLocks noChangeAspect="1"/>
          </p:cNvPicPr>
          <p:nvPr/>
        </p:nvPicPr>
        <p:blipFill>
          <a:blip r:embed="rId2"/>
          <a:stretch>
            <a:fillRect/>
          </a:stretch>
        </p:blipFill>
        <p:spPr>
          <a:xfrm>
            <a:off x="1933449" y="2848578"/>
            <a:ext cx="2199117" cy="804281"/>
          </a:xfrm>
          <a:prstGeom prst="rect">
            <a:avLst/>
          </a:prstGeom>
        </p:spPr>
      </p:pic>
      <p:pic>
        <p:nvPicPr>
          <p:cNvPr id="11" name="Image 10">
            <a:extLst>
              <a:ext uri="{FF2B5EF4-FFF2-40B4-BE49-F238E27FC236}">
                <a16:creationId xmlns:a16="http://schemas.microsoft.com/office/drawing/2014/main" id="{0FA54346-174D-4AB2-AD59-E83638AD55B7}"/>
              </a:ext>
            </a:extLst>
          </p:cNvPr>
          <p:cNvPicPr>
            <a:picLocks noChangeAspect="1"/>
          </p:cNvPicPr>
          <p:nvPr/>
        </p:nvPicPr>
        <p:blipFill>
          <a:blip r:embed="rId3"/>
          <a:stretch>
            <a:fillRect/>
          </a:stretch>
        </p:blipFill>
        <p:spPr>
          <a:xfrm>
            <a:off x="6431572" y="2974351"/>
            <a:ext cx="2199116" cy="563410"/>
          </a:xfrm>
          <a:prstGeom prst="rect">
            <a:avLst/>
          </a:prstGeom>
        </p:spPr>
      </p:pic>
      <p:pic>
        <p:nvPicPr>
          <p:cNvPr id="12" name="Image 11">
            <a:extLst>
              <a:ext uri="{FF2B5EF4-FFF2-40B4-BE49-F238E27FC236}">
                <a16:creationId xmlns:a16="http://schemas.microsoft.com/office/drawing/2014/main" id="{A4C82756-ECD0-4493-BC6E-988563D70ABD}"/>
              </a:ext>
            </a:extLst>
          </p:cNvPr>
          <p:cNvPicPr>
            <a:picLocks noChangeAspect="1"/>
          </p:cNvPicPr>
          <p:nvPr/>
        </p:nvPicPr>
        <p:blipFill>
          <a:blip r:embed="rId4"/>
          <a:stretch>
            <a:fillRect/>
          </a:stretch>
        </p:blipFill>
        <p:spPr>
          <a:xfrm>
            <a:off x="4430600" y="2598782"/>
            <a:ext cx="1665400" cy="1303872"/>
          </a:xfrm>
          <a:prstGeom prst="rect">
            <a:avLst/>
          </a:prstGeom>
        </p:spPr>
      </p:pic>
      <p:pic>
        <p:nvPicPr>
          <p:cNvPr id="13" name="Image 12">
            <a:extLst>
              <a:ext uri="{FF2B5EF4-FFF2-40B4-BE49-F238E27FC236}">
                <a16:creationId xmlns:a16="http://schemas.microsoft.com/office/drawing/2014/main" id="{AB087DA0-B4C6-43B2-B4E6-3C2D0AB6A2F1}"/>
              </a:ext>
            </a:extLst>
          </p:cNvPr>
          <p:cNvPicPr>
            <a:picLocks noChangeAspect="1"/>
          </p:cNvPicPr>
          <p:nvPr/>
        </p:nvPicPr>
        <p:blipFill>
          <a:blip r:embed="rId5"/>
          <a:stretch>
            <a:fillRect/>
          </a:stretch>
        </p:blipFill>
        <p:spPr>
          <a:xfrm>
            <a:off x="2073448" y="3897804"/>
            <a:ext cx="1919118" cy="1041432"/>
          </a:xfrm>
          <a:prstGeom prst="rect">
            <a:avLst/>
          </a:prstGeom>
        </p:spPr>
      </p:pic>
      <p:pic>
        <p:nvPicPr>
          <p:cNvPr id="14" name="Image 13">
            <a:extLst>
              <a:ext uri="{FF2B5EF4-FFF2-40B4-BE49-F238E27FC236}">
                <a16:creationId xmlns:a16="http://schemas.microsoft.com/office/drawing/2014/main" id="{5175A758-D72F-4BE4-A5C2-E85B564AD584}"/>
              </a:ext>
            </a:extLst>
          </p:cNvPr>
          <p:cNvPicPr>
            <a:picLocks noChangeAspect="1"/>
          </p:cNvPicPr>
          <p:nvPr/>
        </p:nvPicPr>
        <p:blipFill>
          <a:blip r:embed="rId6"/>
          <a:stretch>
            <a:fillRect/>
          </a:stretch>
        </p:blipFill>
        <p:spPr>
          <a:xfrm>
            <a:off x="4347977" y="4164107"/>
            <a:ext cx="2287487" cy="643049"/>
          </a:xfrm>
          <a:prstGeom prst="rect">
            <a:avLst/>
          </a:prstGeom>
        </p:spPr>
      </p:pic>
      <p:sp>
        <p:nvSpPr>
          <p:cNvPr id="15" name="Ellipse 14">
            <a:extLst>
              <a:ext uri="{FF2B5EF4-FFF2-40B4-BE49-F238E27FC236}">
                <a16:creationId xmlns:a16="http://schemas.microsoft.com/office/drawing/2014/main" id="{F1DC7123-A3E8-41C0-9C41-2BB16A29BFA5}"/>
              </a:ext>
            </a:extLst>
          </p:cNvPr>
          <p:cNvSpPr/>
          <p:nvPr/>
        </p:nvSpPr>
        <p:spPr>
          <a:xfrm>
            <a:off x="8527654" y="138881"/>
            <a:ext cx="3220388" cy="1678021"/>
          </a:xfrm>
          <a:prstGeom prst="ellipse">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3200" b="1" dirty="0">
                <a:solidFill>
                  <a:srgbClr val="002060"/>
                </a:solidFill>
                <a:effectLst>
                  <a:outerShdw blurRad="38100" dist="38100" dir="2700000" algn="tl">
                    <a:srgbClr val="000000">
                      <a:alpha val="43137"/>
                    </a:srgbClr>
                  </a:outerShdw>
                </a:effectLst>
              </a:rPr>
              <a:t>PRIJ</a:t>
            </a:r>
          </a:p>
          <a:p>
            <a:pPr algn="ctr"/>
            <a:r>
              <a:rPr lang="fr-FR" sz="1600" b="1" dirty="0">
                <a:solidFill>
                  <a:srgbClr val="002060"/>
                </a:solidFill>
                <a:effectLst>
                  <a:outerShdw blurRad="38100" dist="38100" dir="2700000" algn="tl">
                    <a:srgbClr val="000000">
                      <a:alpha val="43137"/>
                    </a:srgbClr>
                  </a:outerShdw>
                </a:effectLst>
              </a:rPr>
              <a:t>Plan régional d’insertion pour la jeunesse</a:t>
            </a:r>
          </a:p>
        </p:txBody>
      </p:sp>
      <p:sp>
        <p:nvSpPr>
          <p:cNvPr id="16" name="Rectangle 15">
            <a:extLst>
              <a:ext uri="{FF2B5EF4-FFF2-40B4-BE49-F238E27FC236}">
                <a16:creationId xmlns:a16="http://schemas.microsoft.com/office/drawing/2014/main" id="{644D73A8-DCF2-4034-AAAC-032FFA0D4E39}"/>
              </a:ext>
            </a:extLst>
          </p:cNvPr>
          <p:cNvSpPr/>
          <p:nvPr/>
        </p:nvSpPr>
        <p:spPr>
          <a:xfrm>
            <a:off x="943750" y="2542833"/>
            <a:ext cx="952162" cy="707886"/>
          </a:xfrm>
          <a:prstGeom prst="rect">
            <a:avLst/>
          </a:prstGeom>
        </p:spPr>
        <p:txBody>
          <a:bodyPr wrap="square">
            <a:spAutoFit/>
          </a:bodyPr>
          <a:lstStyle/>
          <a:p>
            <a:r>
              <a:rPr lang="fr-FR" sz="2000" i="1" dirty="0"/>
              <a:t>2018:</a:t>
            </a:r>
          </a:p>
          <a:p>
            <a:pPr marL="285750" indent="-285750">
              <a:buFont typeface="Arial" panose="020B0604020202020204" pitchFamily="34" charset="0"/>
              <a:buChar char="•"/>
            </a:pPr>
            <a:endParaRPr lang="fr-FR" sz="2000" b="1" i="1" dirty="0"/>
          </a:p>
        </p:txBody>
      </p:sp>
      <p:sp>
        <p:nvSpPr>
          <p:cNvPr id="17" name="Rectangle 16">
            <a:extLst>
              <a:ext uri="{FF2B5EF4-FFF2-40B4-BE49-F238E27FC236}">
                <a16:creationId xmlns:a16="http://schemas.microsoft.com/office/drawing/2014/main" id="{2A005840-6BD5-4FDD-B31A-CB586885182D}"/>
              </a:ext>
            </a:extLst>
          </p:cNvPr>
          <p:cNvSpPr/>
          <p:nvPr/>
        </p:nvSpPr>
        <p:spPr>
          <a:xfrm>
            <a:off x="943750" y="5197026"/>
            <a:ext cx="952162" cy="707886"/>
          </a:xfrm>
          <a:prstGeom prst="rect">
            <a:avLst/>
          </a:prstGeom>
        </p:spPr>
        <p:txBody>
          <a:bodyPr wrap="square">
            <a:spAutoFit/>
          </a:bodyPr>
          <a:lstStyle/>
          <a:p>
            <a:r>
              <a:rPr lang="fr-FR" sz="2000" i="1" dirty="0"/>
              <a:t>2020:</a:t>
            </a:r>
          </a:p>
          <a:p>
            <a:pPr marL="285750" indent="-285750">
              <a:buFont typeface="Arial" panose="020B0604020202020204" pitchFamily="34" charset="0"/>
              <a:buChar char="•"/>
            </a:pPr>
            <a:endParaRPr lang="fr-FR" sz="2000" b="1" i="1" dirty="0"/>
          </a:p>
        </p:txBody>
      </p:sp>
      <p:sp>
        <p:nvSpPr>
          <p:cNvPr id="18" name="Rectangle 17">
            <a:extLst>
              <a:ext uri="{FF2B5EF4-FFF2-40B4-BE49-F238E27FC236}">
                <a16:creationId xmlns:a16="http://schemas.microsoft.com/office/drawing/2014/main" id="{5361C484-CFE7-4FE9-A43A-3C523253A47C}"/>
              </a:ext>
            </a:extLst>
          </p:cNvPr>
          <p:cNvSpPr/>
          <p:nvPr/>
        </p:nvSpPr>
        <p:spPr>
          <a:xfrm>
            <a:off x="941265" y="3984310"/>
            <a:ext cx="952162" cy="707886"/>
          </a:xfrm>
          <a:prstGeom prst="rect">
            <a:avLst/>
          </a:prstGeom>
        </p:spPr>
        <p:txBody>
          <a:bodyPr wrap="square">
            <a:spAutoFit/>
          </a:bodyPr>
          <a:lstStyle/>
          <a:p>
            <a:r>
              <a:rPr lang="fr-FR" sz="2000" i="1" dirty="0"/>
              <a:t>2019:</a:t>
            </a:r>
          </a:p>
          <a:p>
            <a:pPr marL="285750" indent="-285750">
              <a:buFont typeface="Arial" panose="020B0604020202020204" pitchFamily="34" charset="0"/>
              <a:buChar char="•"/>
            </a:pPr>
            <a:endParaRPr lang="fr-FR" sz="2000" b="1" i="1" dirty="0"/>
          </a:p>
        </p:txBody>
      </p:sp>
      <p:pic>
        <p:nvPicPr>
          <p:cNvPr id="3" name="Image 2">
            <a:extLst>
              <a:ext uri="{FF2B5EF4-FFF2-40B4-BE49-F238E27FC236}">
                <a16:creationId xmlns:a16="http://schemas.microsoft.com/office/drawing/2014/main" id="{CDFDDA0B-8DCF-411D-B7FA-427DDB4D0186}"/>
              </a:ext>
            </a:extLst>
          </p:cNvPr>
          <p:cNvPicPr>
            <a:picLocks noChangeAspect="1"/>
          </p:cNvPicPr>
          <p:nvPr/>
        </p:nvPicPr>
        <p:blipFill>
          <a:blip r:embed="rId7"/>
          <a:stretch>
            <a:fillRect/>
          </a:stretch>
        </p:blipFill>
        <p:spPr>
          <a:xfrm>
            <a:off x="2073448" y="4939236"/>
            <a:ext cx="1565025" cy="1565025"/>
          </a:xfrm>
          <a:prstGeom prst="rect">
            <a:avLst/>
          </a:prstGeom>
        </p:spPr>
      </p:pic>
      <p:pic>
        <p:nvPicPr>
          <p:cNvPr id="5" name="Image 4">
            <a:extLst>
              <a:ext uri="{FF2B5EF4-FFF2-40B4-BE49-F238E27FC236}">
                <a16:creationId xmlns:a16="http://schemas.microsoft.com/office/drawing/2014/main" id="{DBFE15D8-C744-40B7-95CA-9C12C524BE08}"/>
              </a:ext>
            </a:extLst>
          </p:cNvPr>
          <p:cNvPicPr>
            <a:picLocks noChangeAspect="1"/>
          </p:cNvPicPr>
          <p:nvPr/>
        </p:nvPicPr>
        <p:blipFill>
          <a:blip r:embed="rId8"/>
          <a:stretch>
            <a:fillRect/>
          </a:stretch>
        </p:blipFill>
        <p:spPr>
          <a:xfrm>
            <a:off x="6645583" y="4768457"/>
            <a:ext cx="1565024" cy="1565024"/>
          </a:xfrm>
          <a:prstGeom prst="rect">
            <a:avLst/>
          </a:prstGeom>
        </p:spPr>
      </p:pic>
      <p:pic>
        <p:nvPicPr>
          <p:cNvPr id="9" name="Image 8">
            <a:extLst>
              <a:ext uri="{FF2B5EF4-FFF2-40B4-BE49-F238E27FC236}">
                <a16:creationId xmlns:a16="http://schemas.microsoft.com/office/drawing/2014/main" id="{BE78AF50-AF7A-4D02-88B2-240B60AA20DF}"/>
              </a:ext>
            </a:extLst>
          </p:cNvPr>
          <p:cNvPicPr>
            <a:picLocks noChangeAspect="1"/>
          </p:cNvPicPr>
          <p:nvPr/>
        </p:nvPicPr>
        <p:blipFill>
          <a:blip r:embed="rId9"/>
          <a:stretch>
            <a:fillRect/>
          </a:stretch>
        </p:blipFill>
        <p:spPr>
          <a:xfrm>
            <a:off x="3771576" y="5031784"/>
            <a:ext cx="2324424" cy="1038370"/>
          </a:xfrm>
          <a:prstGeom prst="rect">
            <a:avLst/>
          </a:prstGeom>
        </p:spPr>
      </p:pic>
    </p:spTree>
    <p:extLst>
      <p:ext uri="{BB962C8B-B14F-4D97-AF65-F5344CB8AC3E}">
        <p14:creationId xmlns:p14="http://schemas.microsoft.com/office/powerpoint/2010/main" val="2726009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4ECF0E-7437-4D40-AADA-90854B822791}"/>
              </a:ext>
            </a:extLst>
          </p:cNvPr>
          <p:cNvSpPr>
            <a:spLocks noGrp="1"/>
          </p:cNvSpPr>
          <p:nvPr>
            <p:ph type="title"/>
          </p:nvPr>
        </p:nvSpPr>
        <p:spPr>
          <a:xfrm>
            <a:off x="0" y="384004"/>
            <a:ext cx="12331083" cy="1029971"/>
          </a:xfrm>
        </p:spPr>
        <p:txBody>
          <a:bodyPr>
            <a:noAutofit/>
          </a:bodyPr>
          <a:lstStyle/>
          <a:p>
            <a:r>
              <a:rPr lang="fr-FR" sz="3000" u="sng" dirty="0"/>
              <a:t>De nombreux acteurs impliqués, au-delà des partenaires financés par l’appel à projet PIC Invisibles</a:t>
            </a:r>
          </a:p>
        </p:txBody>
      </p:sp>
      <p:pic>
        <p:nvPicPr>
          <p:cNvPr id="19" name="Image 18">
            <a:extLst>
              <a:ext uri="{FF2B5EF4-FFF2-40B4-BE49-F238E27FC236}">
                <a16:creationId xmlns:a16="http://schemas.microsoft.com/office/drawing/2014/main" id="{70333F39-06AE-4BE0-8894-8CCBBE5692FB}"/>
              </a:ext>
            </a:extLst>
          </p:cNvPr>
          <p:cNvPicPr>
            <a:picLocks noChangeAspect="1"/>
          </p:cNvPicPr>
          <p:nvPr/>
        </p:nvPicPr>
        <p:blipFill>
          <a:blip r:embed="rId2"/>
          <a:stretch>
            <a:fillRect/>
          </a:stretch>
        </p:blipFill>
        <p:spPr>
          <a:xfrm>
            <a:off x="456640" y="1643995"/>
            <a:ext cx="1924956" cy="657506"/>
          </a:xfrm>
          <a:prstGeom prst="rect">
            <a:avLst/>
          </a:prstGeom>
        </p:spPr>
      </p:pic>
      <p:pic>
        <p:nvPicPr>
          <p:cNvPr id="20" name="Image 19">
            <a:extLst>
              <a:ext uri="{FF2B5EF4-FFF2-40B4-BE49-F238E27FC236}">
                <a16:creationId xmlns:a16="http://schemas.microsoft.com/office/drawing/2014/main" id="{4413FDAC-A290-4EF1-8ED3-78911D093A8B}"/>
              </a:ext>
            </a:extLst>
          </p:cNvPr>
          <p:cNvPicPr>
            <a:picLocks noChangeAspect="1"/>
          </p:cNvPicPr>
          <p:nvPr/>
        </p:nvPicPr>
        <p:blipFill>
          <a:blip r:embed="rId3"/>
          <a:stretch>
            <a:fillRect/>
          </a:stretch>
        </p:blipFill>
        <p:spPr>
          <a:xfrm>
            <a:off x="8669086" y="5283248"/>
            <a:ext cx="866683" cy="878637"/>
          </a:xfrm>
          <a:prstGeom prst="rect">
            <a:avLst/>
          </a:prstGeom>
        </p:spPr>
      </p:pic>
      <p:pic>
        <p:nvPicPr>
          <p:cNvPr id="21" name="Image 20">
            <a:extLst>
              <a:ext uri="{FF2B5EF4-FFF2-40B4-BE49-F238E27FC236}">
                <a16:creationId xmlns:a16="http://schemas.microsoft.com/office/drawing/2014/main" id="{A507DDA8-18BF-406F-9E3B-B0338C736530}"/>
              </a:ext>
            </a:extLst>
          </p:cNvPr>
          <p:cNvPicPr>
            <a:picLocks noChangeAspect="1"/>
          </p:cNvPicPr>
          <p:nvPr/>
        </p:nvPicPr>
        <p:blipFill>
          <a:blip r:embed="rId4"/>
          <a:stretch>
            <a:fillRect/>
          </a:stretch>
        </p:blipFill>
        <p:spPr>
          <a:xfrm>
            <a:off x="2777899" y="1609511"/>
            <a:ext cx="839854" cy="714900"/>
          </a:xfrm>
          <a:prstGeom prst="rect">
            <a:avLst/>
          </a:prstGeom>
        </p:spPr>
      </p:pic>
      <p:pic>
        <p:nvPicPr>
          <p:cNvPr id="22" name="Image 21">
            <a:extLst>
              <a:ext uri="{FF2B5EF4-FFF2-40B4-BE49-F238E27FC236}">
                <a16:creationId xmlns:a16="http://schemas.microsoft.com/office/drawing/2014/main" id="{61088230-04BB-4623-88D3-9626521CA006}"/>
              </a:ext>
            </a:extLst>
          </p:cNvPr>
          <p:cNvPicPr>
            <a:picLocks noChangeAspect="1"/>
          </p:cNvPicPr>
          <p:nvPr/>
        </p:nvPicPr>
        <p:blipFill>
          <a:blip r:embed="rId5"/>
          <a:stretch>
            <a:fillRect/>
          </a:stretch>
        </p:blipFill>
        <p:spPr>
          <a:xfrm>
            <a:off x="8509675" y="1620386"/>
            <a:ext cx="1631504" cy="417989"/>
          </a:xfrm>
          <a:prstGeom prst="rect">
            <a:avLst/>
          </a:prstGeom>
        </p:spPr>
      </p:pic>
      <p:pic>
        <p:nvPicPr>
          <p:cNvPr id="23" name="Image 22">
            <a:extLst>
              <a:ext uri="{FF2B5EF4-FFF2-40B4-BE49-F238E27FC236}">
                <a16:creationId xmlns:a16="http://schemas.microsoft.com/office/drawing/2014/main" id="{48E7F42B-93C3-4327-9BBE-4B7FF0783106}"/>
              </a:ext>
            </a:extLst>
          </p:cNvPr>
          <p:cNvPicPr>
            <a:picLocks noChangeAspect="1"/>
          </p:cNvPicPr>
          <p:nvPr/>
        </p:nvPicPr>
        <p:blipFill>
          <a:blip r:embed="rId6"/>
          <a:stretch>
            <a:fillRect/>
          </a:stretch>
        </p:blipFill>
        <p:spPr>
          <a:xfrm>
            <a:off x="8509675" y="2365878"/>
            <a:ext cx="1484724" cy="543007"/>
          </a:xfrm>
          <a:prstGeom prst="rect">
            <a:avLst/>
          </a:prstGeom>
        </p:spPr>
      </p:pic>
      <p:pic>
        <p:nvPicPr>
          <p:cNvPr id="24" name="Image 23">
            <a:extLst>
              <a:ext uri="{FF2B5EF4-FFF2-40B4-BE49-F238E27FC236}">
                <a16:creationId xmlns:a16="http://schemas.microsoft.com/office/drawing/2014/main" id="{9B28359A-C754-470E-979F-9BD4ADAEBDC0}"/>
              </a:ext>
            </a:extLst>
          </p:cNvPr>
          <p:cNvPicPr>
            <a:picLocks noChangeAspect="1"/>
          </p:cNvPicPr>
          <p:nvPr/>
        </p:nvPicPr>
        <p:blipFill>
          <a:blip r:embed="rId7"/>
          <a:stretch>
            <a:fillRect/>
          </a:stretch>
        </p:blipFill>
        <p:spPr>
          <a:xfrm>
            <a:off x="8552352" y="3195501"/>
            <a:ext cx="1100152" cy="861329"/>
          </a:xfrm>
          <a:prstGeom prst="rect">
            <a:avLst/>
          </a:prstGeom>
        </p:spPr>
      </p:pic>
      <p:pic>
        <p:nvPicPr>
          <p:cNvPr id="25" name="Image 24">
            <a:extLst>
              <a:ext uri="{FF2B5EF4-FFF2-40B4-BE49-F238E27FC236}">
                <a16:creationId xmlns:a16="http://schemas.microsoft.com/office/drawing/2014/main" id="{F89DA494-B6AE-47E2-8298-602F54F57AE5}"/>
              </a:ext>
            </a:extLst>
          </p:cNvPr>
          <p:cNvPicPr>
            <a:picLocks noChangeAspect="1"/>
          </p:cNvPicPr>
          <p:nvPr/>
        </p:nvPicPr>
        <p:blipFill>
          <a:blip r:embed="rId8"/>
          <a:stretch>
            <a:fillRect/>
          </a:stretch>
        </p:blipFill>
        <p:spPr>
          <a:xfrm>
            <a:off x="10390702" y="2351124"/>
            <a:ext cx="1191510" cy="646587"/>
          </a:xfrm>
          <a:prstGeom prst="rect">
            <a:avLst/>
          </a:prstGeom>
        </p:spPr>
      </p:pic>
      <p:pic>
        <p:nvPicPr>
          <p:cNvPr id="26" name="Image 25">
            <a:extLst>
              <a:ext uri="{FF2B5EF4-FFF2-40B4-BE49-F238E27FC236}">
                <a16:creationId xmlns:a16="http://schemas.microsoft.com/office/drawing/2014/main" id="{910D417A-0709-475C-A8D7-4006ADC1579D}"/>
              </a:ext>
            </a:extLst>
          </p:cNvPr>
          <p:cNvPicPr>
            <a:picLocks noChangeAspect="1"/>
          </p:cNvPicPr>
          <p:nvPr/>
        </p:nvPicPr>
        <p:blipFill>
          <a:blip r:embed="rId9"/>
          <a:stretch>
            <a:fillRect/>
          </a:stretch>
        </p:blipFill>
        <p:spPr>
          <a:xfrm>
            <a:off x="456640" y="2640502"/>
            <a:ext cx="1168081" cy="700849"/>
          </a:xfrm>
          <a:prstGeom prst="rect">
            <a:avLst/>
          </a:prstGeom>
        </p:spPr>
      </p:pic>
      <p:pic>
        <p:nvPicPr>
          <p:cNvPr id="27" name="Image 26">
            <a:extLst>
              <a:ext uri="{FF2B5EF4-FFF2-40B4-BE49-F238E27FC236}">
                <a16:creationId xmlns:a16="http://schemas.microsoft.com/office/drawing/2014/main" id="{8F9288E3-4A67-4C35-8DAD-18258614D737}"/>
              </a:ext>
            </a:extLst>
          </p:cNvPr>
          <p:cNvPicPr>
            <a:picLocks noChangeAspect="1"/>
          </p:cNvPicPr>
          <p:nvPr/>
        </p:nvPicPr>
        <p:blipFill>
          <a:blip r:embed="rId10"/>
          <a:stretch>
            <a:fillRect/>
          </a:stretch>
        </p:blipFill>
        <p:spPr>
          <a:xfrm>
            <a:off x="2742574" y="2647911"/>
            <a:ext cx="910504" cy="700849"/>
          </a:xfrm>
          <a:prstGeom prst="rect">
            <a:avLst/>
          </a:prstGeom>
        </p:spPr>
      </p:pic>
      <p:pic>
        <p:nvPicPr>
          <p:cNvPr id="28" name="Image 27">
            <a:extLst>
              <a:ext uri="{FF2B5EF4-FFF2-40B4-BE49-F238E27FC236}">
                <a16:creationId xmlns:a16="http://schemas.microsoft.com/office/drawing/2014/main" id="{D3D22665-734F-4450-8866-8B6C1AD883DB}"/>
              </a:ext>
            </a:extLst>
          </p:cNvPr>
          <p:cNvPicPr>
            <a:picLocks noChangeAspect="1"/>
          </p:cNvPicPr>
          <p:nvPr/>
        </p:nvPicPr>
        <p:blipFill>
          <a:blip r:embed="rId11"/>
          <a:stretch>
            <a:fillRect/>
          </a:stretch>
        </p:blipFill>
        <p:spPr>
          <a:xfrm>
            <a:off x="451969" y="4567245"/>
            <a:ext cx="1036048" cy="1029971"/>
          </a:xfrm>
          <a:prstGeom prst="rect">
            <a:avLst/>
          </a:prstGeom>
        </p:spPr>
      </p:pic>
      <p:pic>
        <p:nvPicPr>
          <p:cNvPr id="29" name="Image 28">
            <a:extLst>
              <a:ext uri="{FF2B5EF4-FFF2-40B4-BE49-F238E27FC236}">
                <a16:creationId xmlns:a16="http://schemas.microsoft.com/office/drawing/2014/main" id="{BFABD0A4-8375-43E4-A0B9-32A1885E2A5B}"/>
              </a:ext>
            </a:extLst>
          </p:cNvPr>
          <p:cNvPicPr>
            <a:picLocks noChangeAspect="1"/>
          </p:cNvPicPr>
          <p:nvPr/>
        </p:nvPicPr>
        <p:blipFill>
          <a:blip r:embed="rId12"/>
          <a:stretch>
            <a:fillRect/>
          </a:stretch>
        </p:blipFill>
        <p:spPr>
          <a:xfrm>
            <a:off x="456640" y="3686628"/>
            <a:ext cx="1988019" cy="535340"/>
          </a:xfrm>
          <a:prstGeom prst="rect">
            <a:avLst/>
          </a:prstGeom>
        </p:spPr>
      </p:pic>
      <p:pic>
        <p:nvPicPr>
          <p:cNvPr id="30" name="Image 29">
            <a:extLst>
              <a:ext uri="{FF2B5EF4-FFF2-40B4-BE49-F238E27FC236}">
                <a16:creationId xmlns:a16="http://schemas.microsoft.com/office/drawing/2014/main" id="{D170FEB1-E2AF-4202-8DBF-79948A133465}"/>
              </a:ext>
            </a:extLst>
          </p:cNvPr>
          <p:cNvPicPr>
            <a:picLocks noChangeAspect="1"/>
          </p:cNvPicPr>
          <p:nvPr/>
        </p:nvPicPr>
        <p:blipFill>
          <a:blip r:embed="rId13"/>
          <a:stretch>
            <a:fillRect/>
          </a:stretch>
        </p:blipFill>
        <p:spPr>
          <a:xfrm>
            <a:off x="10344676" y="1611466"/>
            <a:ext cx="1518620" cy="426909"/>
          </a:xfrm>
          <a:prstGeom prst="rect">
            <a:avLst/>
          </a:prstGeom>
        </p:spPr>
      </p:pic>
      <p:pic>
        <p:nvPicPr>
          <p:cNvPr id="31" name="Image 30">
            <a:extLst>
              <a:ext uri="{FF2B5EF4-FFF2-40B4-BE49-F238E27FC236}">
                <a16:creationId xmlns:a16="http://schemas.microsoft.com/office/drawing/2014/main" id="{12B16028-1BFB-43CF-B38B-8008F8C766B6}"/>
              </a:ext>
            </a:extLst>
          </p:cNvPr>
          <p:cNvPicPr>
            <a:picLocks noChangeAspect="1"/>
          </p:cNvPicPr>
          <p:nvPr/>
        </p:nvPicPr>
        <p:blipFill>
          <a:blip r:embed="rId14"/>
          <a:stretch>
            <a:fillRect/>
          </a:stretch>
        </p:blipFill>
        <p:spPr>
          <a:xfrm>
            <a:off x="4106670" y="2691275"/>
            <a:ext cx="1094516" cy="650076"/>
          </a:xfrm>
          <a:prstGeom prst="rect">
            <a:avLst/>
          </a:prstGeom>
        </p:spPr>
      </p:pic>
      <p:pic>
        <p:nvPicPr>
          <p:cNvPr id="32" name="Image 31">
            <a:extLst>
              <a:ext uri="{FF2B5EF4-FFF2-40B4-BE49-F238E27FC236}">
                <a16:creationId xmlns:a16="http://schemas.microsoft.com/office/drawing/2014/main" id="{B7D8A968-D9DA-46E8-8715-A883B30899C5}"/>
              </a:ext>
            </a:extLst>
          </p:cNvPr>
          <p:cNvPicPr>
            <a:picLocks noChangeAspect="1"/>
          </p:cNvPicPr>
          <p:nvPr/>
        </p:nvPicPr>
        <p:blipFill>
          <a:blip r:embed="rId15"/>
          <a:stretch>
            <a:fillRect/>
          </a:stretch>
        </p:blipFill>
        <p:spPr>
          <a:xfrm>
            <a:off x="10365335" y="3195892"/>
            <a:ext cx="900437" cy="900437"/>
          </a:xfrm>
          <a:prstGeom prst="rect">
            <a:avLst/>
          </a:prstGeom>
        </p:spPr>
      </p:pic>
      <p:pic>
        <p:nvPicPr>
          <p:cNvPr id="33" name="Image 32">
            <a:extLst>
              <a:ext uri="{FF2B5EF4-FFF2-40B4-BE49-F238E27FC236}">
                <a16:creationId xmlns:a16="http://schemas.microsoft.com/office/drawing/2014/main" id="{D1307150-BAB9-4883-878C-A672CF2EDA32}"/>
              </a:ext>
            </a:extLst>
          </p:cNvPr>
          <p:cNvPicPr>
            <a:picLocks noChangeAspect="1"/>
          </p:cNvPicPr>
          <p:nvPr/>
        </p:nvPicPr>
        <p:blipFill>
          <a:blip r:embed="rId16"/>
          <a:stretch>
            <a:fillRect/>
          </a:stretch>
        </p:blipFill>
        <p:spPr>
          <a:xfrm>
            <a:off x="10365335" y="4343446"/>
            <a:ext cx="900436" cy="900436"/>
          </a:xfrm>
          <a:prstGeom prst="rect">
            <a:avLst/>
          </a:prstGeom>
        </p:spPr>
      </p:pic>
      <p:pic>
        <p:nvPicPr>
          <p:cNvPr id="34" name="Image 33">
            <a:extLst>
              <a:ext uri="{FF2B5EF4-FFF2-40B4-BE49-F238E27FC236}">
                <a16:creationId xmlns:a16="http://schemas.microsoft.com/office/drawing/2014/main" id="{3FCE3729-97BD-46FA-8820-3F49464E995B}"/>
              </a:ext>
            </a:extLst>
          </p:cNvPr>
          <p:cNvPicPr>
            <a:picLocks noChangeAspect="1"/>
          </p:cNvPicPr>
          <p:nvPr/>
        </p:nvPicPr>
        <p:blipFill>
          <a:blip r:embed="rId17"/>
          <a:stretch>
            <a:fillRect/>
          </a:stretch>
        </p:blipFill>
        <p:spPr>
          <a:xfrm>
            <a:off x="8552352" y="4333448"/>
            <a:ext cx="1337357" cy="597426"/>
          </a:xfrm>
          <a:prstGeom prst="rect">
            <a:avLst/>
          </a:prstGeom>
        </p:spPr>
      </p:pic>
      <p:pic>
        <p:nvPicPr>
          <p:cNvPr id="36" name="Image 35">
            <a:extLst>
              <a:ext uri="{FF2B5EF4-FFF2-40B4-BE49-F238E27FC236}">
                <a16:creationId xmlns:a16="http://schemas.microsoft.com/office/drawing/2014/main" id="{C92B55D2-2EF8-4C66-A5C8-1B48157765A9}"/>
              </a:ext>
            </a:extLst>
          </p:cNvPr>
          <p:cNvPicPr>
            <a:picLocks noChangeAspect="1"/>
          </p:cNvPicPr>
          <p:nvPr/>
        </p:nvPicPr>
        <p:blipFill>
          <a:blip r:embed="rId18"/>
          <a:stretch>
            <a:fillRect/>
          </a:stretch>
        </p:blipFill>
        <p:spPr>
          <a:xfrm>
            <a:off x="2832391" y="3566904"/>
            <a:ext cx="650197" cy="729150"/>
          </a:xfrm>
          <a:prstGeom prst="rect">
            <a:avLst/>
          </a:prstGeom>
        </p:spPr>
      </p:pic>
      <p:pic>
        <p:nvPicPr>
          <p:cNvPr id="38" name="Image 37">
            <a:extLst>
              <a:ext uri="{FF2B5EF4-FFF2-40B4-BE49-F238E27FC236}">
                <a16:creationId xmlns:a16="http://schemas.microsoft.com/office/drawing/2014/main" id="{D2931C55-0589-44E2-A58D-39A1B5BED62B}"/>
              </a:ext>
            </a:extLst>
          </p:cNvPr>
          <p:cNvPicPr>
            <a:picLocks noChangeAspect="1"/>
          </p:cNvPicPr>
          <p:nvPr/>
        </p:nvPicPr>
        <p:blipFill>
          <a:blip r:embed="rId19"/>
          <a:stretch>
            <a:fillRect/>
          </a:stretch>
        </p:blipFill>
        <p:spPr>
          <a:xfrm>
            <a:off x="5618961" y="3736791"/>
            <a:ext cx="1625208" cy="435014"/>
          </a:xfrm>
          <a:prstGeom prst="rect">
            <a:avLst/>
          </a:prstGeom>
        </p:spPr>
      </p:pic>
      <p:pic>
        <p:nvPicPr>
          <p:cNvPr id="1026" name="Picture 2" descr="Unis-Cité — Wikipédia">
            <a:extLst>
              <a:ext uri="{FF2B5EF4-FFF2-40B4-BE49-F238E27FC236}">
                <a16:creationId xmlns:a16="http://schemas.microsoft.com/office/drawing/2014/main" id="{2C1CE89E-F930-46D7-A4C8-66D4117C6EF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06670" y="1758764"/>
            <a:ext cx="1553847" cy="600211"/>
          </a:xfrm>
          <a:prstGeom prst="rect">
            <a:avLst/>
          </a:prstGeom>
          <a:noFill/>
          <a:extLst>
            <a:ext uri="{909E8E84-426E-40DD-AFC4-6F175D3DCCD1}">
              <a14:hiddenFill xmlns:a14="http://schemas.microsoft.com/office/drawing/2010/main">
                <a:solidFill>
                  <a:srgbClr val="FFFFFF"/>
                </a:solidFill>
              </a14:hiddenFill>
            </a:ext>
          </a:extLst>
        </p:spPr>
      </p:pic>
      <p:pic>
        <p:nvPicPr>
          <p:cNvPr id="40" name="Image 39">
            <a:extLst>
              <a:ext uri="{FF2B5EF4-FFF2-40B4-BE49-F238E27FC236}">
                <a16:creationId xmlns:a16="http://schemas.microsoft.com/office/drawing/2014/main" id="{E3A91C2D-9853-433E-B81B-3875CCA933BA}"/>
              </a:ext>
            </a:extLst>
          </p:cNvPr>
          <p:cNvPicPr>
            <a:picLocks noChangeAspect="1"/>
          </p:cNvPicPr>
          <p:nvPr/>
        </p:nvPicPr>
        <p:blipFill>
          <a:blip r:embed="rId21"/>
          <a:stretch>
            <a:fillRect/>
          </a:stretch>
        </p:blipFill>
        <p:spPr>
          <a:xfrm>
            <a:off x="4106670" y="3479940"/>
            <a:ext cx="1094516" cy="875613"/>
          </a:xfrm>
          <a:prstGeom prst="rect">
            <a:avLst/>
          </a:prstGeom>
        </p:spPr>
      </p:pic>
      <p:pic>
        <p:nvPicPr>
          <p:cNvPr id="44" name="Image 43">
            <a:extLst>
              <a:ext uri="{FF2B5EF4-FFF2-40B4-BE49-F238E27FC236}">
                <a16:creationId xmlns:a16="http://schemas.microsoft.com/office/drawing/2014/main" id="{59D4462A-BDB2-467A-9588-0D7FCCA7A8AD}"/>
              </a:ext>
            </a:extLst>
          </p:cNvPr>
          <p:cNvPicPr>
            <a:picLocks noChangeAspect="1"/>
          </p:cNvPicPr>
          <p:nvPr/>
        </p:nvPicPr>
        <p:blipFill>
          <a:blip r:embed="rId22"/>
          <a:stretch>
            <a:fillRect/>
          </a:stretch>
        </p:blipFill>
        <p:spPr>
          <a:xfrm>
            <a:off x="4120883" y="4506809"/>
            <a:ext cx="866683" cy="1155577"/>
          </a:xfrm>
          <a:prstGeom prst="rect">
            <a:avLst/>
          </a:prstGeom>
        </p:spPr>
      </p:pic>
      <p:pic>
        <p:nvPicPr>
          <p:cNvPr id="48" name="Image 47">
            <a:extLst>
              <a:ext uri="{FF2B5EF4-FFF2-40B4-BE49-F238E27FC236}">
                <a16:creationId xmlns:a16="http://schemas.microsoft.com/office/drawing/2014/main" id="{7E24C558-7F56-4FA0-AD1F-625340BEEA02}"/>
              </a:ext>
            </a:extLst>
          </p:cNvPr>
          <p:cNvPicPr>
            <a:picLocks noChangeAspect="1"/>
          </p:cNvPicPr>
          <p:nvPr/>
        </p:nvPicPr>
        <p:blipFill>
          <a:blip r:embed="rId23"/>
          <a:stretch>
            <a:fillRect/>
          </a:stretch>
        </p:blipFill>
        <p:spPr>
          <a:xfrm>
            <a:off x="2885907" y="4514198"/>
            <a:ext cx="910504" cy="1121474"/>
          </a:xfrm>
          <a:prstGeom prst="rect">
            <a:avLst/>
          </a:prstGeom>
        </p:spPr>
      </p:pic>
      <p:pic>
        <p:nvPicPr>
          <p:cNvPr id="50" name="Image 49" descr="Une image contenant dessin&#10;&#10;Description générée automatiquement">
            <a:extLst>
              <a:ext uri="{FF2B5EF4-FFF2-40B4-BE49-F238E27FC236}">
                <a16:creationId xmlns:a16="http://schemas.microsoft.com/office/drawing/2014/main" id="{E9C86FFF-5765-40D1-9C14-54C86A3A6C1D}"/>
              </a:ext>
            </a:extLst>
          </p:cNvPr>
          <p:cNvPicPr>
            <a:picLocks noChangeAspect="1"/>
          </p:cNvPicPr>
          <p:nvPr/>
        </p:nvPicPr>
        <p:blipFill>
          <a:blip r:embed="rId24"/>
          <a:stretch>
            <a:fillRect/>
          </a:stretch>
        </p:blipFill>
        <p:spPr>
          <a:xfrm>
            <a:off x="5961720" y="1614725"/>
            <a:ext cx="1288698" cy="736399"/>
          </a:xfrm>
          <a:prstGeom prst="rect">
            <a:avLst/>
          </a:prstGeom>
        </p:spPr>
      </p:pic>
      <p:pic>
        <p:nvPicPr>
          <p:cNvPr id="52" name="Image 51">
            <a:extLst>
              <a:ext uri="{FF2B5EF4-FFF2-40B4-BE49-F238E27FC236}">
                <a16:creationId xmlns:a16="http://schemas.microsoft.com/office/drawing/2014/main" id="{A3162B00-1F0B-4C25-B6A9-D91E4D890349}"/>
              </a:ext>
            </a:extLst>
          </p:cNvPr>
          <p:cNvPicPr>
            <a:picLocks noChangeAspect="1"/>
          </p:cNvPicPr>
          <p:nvPr/>
        </p:nvPicPr>
        <p:blipFill>
          <a:blip r:embed="rId25"/>
          <a:stretch>
            <a:fillRect/>
          </a:stretch>
        </p:blipFill>
        <p:spPr>
          <a:xfrm>
            <a:off x="5961720" y="2617951"/>
            <a:ext cx="781521" cy="781521"/>
          </a:xfrm>
          <a:prstGeom prst="rect">
            <a:avLst/>
          </a:prstGeom>
        </p:spPr>
      </p:pic>
      <p:sp>
        <p:nvSpPr>
          <p:cNvPr id="54" name="Espace réservé du contenu 2">
            <a:extLst>
              <a:ext uri="{FF2B5EF4-FFF2-40B4-BE49-F238E27FC236}">
                <a16:creationId xmlns:a16="http://schemas.microsoft.com/office/drawing/2014/main" id="{C5EA131B-CBD9-434D-94CC-CB5DCB2C4C7B}"/>
              </a:ext>
            </a:extLst>
          </p:cNvPr>
          <p:cNvSpPr txBox="1">
            <a:spLocks/>
          </p:cNvSpPr>
          <p:nvPr/>
        </p:nvSpPr>
        <p:spPr>
          <a:xfrm>
            <a:off x="5201186" y="4296054"/>
            <a:ext cx="2185560" cy="1569293"/>
          </a:xfrm>
          <a:prstGeom prst="rect">
            <a:avLst/>
          </a:prstGeom>
          <a:effectLst>
            <a:outerShdw blurRad="25400" dir="17880000">
              <a:srgbClr val="000000">
                <a:alpha val="46000"/>
              </a:srgbClr>
            </a:outerShdw>
          </a:effectLst>
        </p:spPr>
        <p:txBody>
          <a:bodyPr vert="horz" lIns="91440" tIns="45720" rIns="91440" bIns="45720" rtlCol="0" anchor="t">
            <a:normAutofit fontScale="85000" lnSpcReduction="1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just">
              <a:buNone/>
            </a:pPr>
            <a:r>
              <a:rPr lang="fr-FR" dirty="0">
                <a:effectLst/>
              </a:rPr>
              <a:t>+ CAP Emploi, Hôpital de Gonesse, ACINA, APELS, Apprentis d’Auteuil, CARE, France Horizon, SPIP …</a:t>
            </a:r>
          </a:p>
          <a:p>
            <a:endParaRPr lang="fr-FR" dirty="0">
              <a:effectLst/>
            </a:endParaRPr>
          </a:p>
          <a:p>
            <a:endParaRPr lang="fr-FR" dirty="0"/>
          </a:p>
        </p:txBody>
      </p:sp>
      <p:pic>
        <p:nvPicPr>
          <p:cNvPr id="55" name="Image 54">
            <a:extLst>
              <a:ext uri="{FF2B5EF4-FFF2-40B4-BE49-F238E27FC236}">
                <a16:creationId xmlns:a16="http://schemas.microsoft.com/office/drawing/2014/main" id="{EC1F0716-D055-4C56-B17D-838C45DAB504}"/>
              </a:ext>
            </a:extLst>
          </p:cNvPr>
          <p:cNvPicPr>
            <a:picLocks noChangeAspect="1"/>
          </p:cNvPicPr>
          <p:nvPr/>
        </p:nvPicPr>
        <p:blipFill>
          <a:blip r:embed="rId26"/>
          <a:stretch>
            <a:fillRect/>
          </a:stretch>
        </p:blipFill>
        <p:spPr>
          <a:xfrm>
            <a:off x="1676870" y="4477910"/>
            <a:ext cx="915227" cy="1157762"/>
          </a:xfrm>
          <a:prstGeom prst="rect">
            <a:avLst/>
          </a:prstGeom>
        </p:spPr>
      </p:pic>
      <p:sp>
        <p:nvSpPr>
          <p:cNvPr id="3" name="Rectangle 2">
            <a:extLst>
              <a:ext uri="{FF2B5EF4-FFF2-40B4-BE49-F238E27FC236}">
                <a16:creationId xmlns:a16="http://schemas.microsoft.com/office/drawing/2014/main" id="{0B2D421F-2394-4554-BC9F-54CB9FE1D1AC}"/>
              </a:ext>
            </a:extLst>
          </p:cNvPr>
          <p:cNvSpPr/>
          <p:nvPr/>
        </p:nvSpPr>
        <p:spPr>
          <a:xfrm>
            <a:off x="392745" y="6094075"/>
            <a:ext cx="4117112" cy="369332"/>
          </a:xfrm>
          <a:prstGeom prst="rect">
            <a:avLst/>
          </a:prstGeom>
        </p:spPr>
        <p:txBody>
          <a:bodyPr wrap="square">
            <a:spAutoFit/>
          </a:bodyPr>
          <a:lstStyle/>
          <a:p>
            <a:r>
              <a:rPr lang="fr-FR" b="1" dirty="0"/>
              <a:t>646 jeunes suivis. 336 sorties positives.</a:t>
            </a:r>
          </a:p>
        </p:txBody>
      </p:sp>
    </p:spTree>
    <p:extLst>
      <p:ext uri="{BB962C8B-B14F-4D97-AF65-F5344CB8AC3E}">
        <p14:creationId xmlns:p14="http://schemas.microsoft.com/office/powerpoint/2010/main" val="4847926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oise">
  <a:themeElements>
    <a:clrScheme name="Ardois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Ardois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ois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TM04033929[[fn=Ardoise]]</Template>
  <TotalTime>707</TotalTime>
  <Words>2138</Words>
  <Application>Microsoft Office PowerPoint</Application>
  <PresentationFormat>Grand écran</PresentationFormat>
  <Paragraphs>185</Paragraphs>
  <Slides>27</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27</vt:i4>
      </vt:variant>
    </vt:vector>
  </HeadingPairs>
  <TitlesOfParts>
    <vt:vector size="36" baseType="lpstr">
      <vt:lpstr>Abadi</vt:lpstr>
      <vt:lpstr>Arial</vt:lpstr>
      <vt:lpstr>Calibri</vt:lpstr>
      <vt:lpstr>Calibri Light</vt:lpstr>
      <vt:lpstr>Calisto MT</vt:lpstr>
      <vt:lpstr>Georgia</vt:lpstr>
      <vt:lpstr>Tahoma</vt:lpstr>
      <vt:lpstr>Wingdings 2</vt:lpstr>
      <vt:lpstr>Ardoise</vt:lpstr>
      <vt:lpstr>PRIJ et groupes opérationnels dans l’agglomération Roissy Pays de France Témoignages</vt:lpstr>
      <vt:lpstr>Plan</vt:lpstr>
      <vt:lpstr>I – Pacte de la deuxième chance, Genèse et objectifs généraux </vt:lpstr>
      <vt:lpstr>Rappel du cadre du PRIJ</vt:lpstr>
      <vt:lpstr>Eléments de contexte local et évolution (1) </vt:lpstr>
      <vt:lpstr>Eléments de contexte local et évolution (2) </vt:lpstr>
      <vt:lpstr>II – La déclinaison locale du PRIJ sur Roissy Pays de France depuis mi 2019</vt:lpstr>
      <vt:lpstr>Présentation PowerPoint</vt:lpstr>
      <vt:lpstr>De nombreux acteurs impliqués, au-delà des partenaires financés par l’appel à projet PIC Invisibles</vt:lpstr>
      <vt:lpstr>Présentation PowerPoint</vt:lpstr>
      <vt:lpstr>III - La réponse à l'AAP Invisibles et la constitution d'un consortium multi-acteurs (équipes de prévention spécialisée, Missions Locales, PJJ, Agglomération, Villes, etc)</vt:lpstr>
      <vt:lpstr>Financements sur l’ensemble du projet jusqu’à DECEMBRE 2021 :</vt:lpstr>
      <vt:lpstr>Présentation PowerPoint</vt:lpstr>
      <vt:lpstr>Présentation PowerPoint</vt:lpstr>
      <vt:lpstr>IV – Le GTO et le suivi des jeunes</vt:lpstr>
      <vt:lpstr>Présentation PowerPoint</vt:lpstr>
      <vt:lpstr>Présentation PowerPoint</vt:lpstr>
      <vt:lpstr>Présentation PowerPoint</vt:lpstr>
      <vt:lpstr>Présentation PowerPoint</vt:lpstr>
      <vt:lpstr>Présentation PowerPoint</vt:lpstr>
      <vt:lpstr>V – Les instances de gouvernance</vt:lpstr>
      <vt:lpstr>Présentation PowerPoint</vt:lpstr>
      <vt:lpstr>VI - Trajectoires de jeunes PRIJ : parcours</vt:lpstr>
      <vt:lpstr>Un exemple d’accompagnement</vt:lpstr>
      <vt:lpstr>Un autre exemple d’accompagnement</vt:lpstr>
      <vt:lpstr>Conclusions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Trajectoire de jeunes PRIJ : parcours representatifs</dc:title>
  <dc:creator>emeline vidot</dc:creator>
  <cp:lastModifiedBy>Faïssa Moustapha</cp:lastModifiedBy>
  <cp:revision>50</cp:revision>
  <dcterms:created xsi:type="dcterms:W3CDTF">2020-11-23T12:37:31Z</dcterms:created>
  <dcterms:modified xsi:type="dcterms:W3CDTF">2021-07-06T13:01:03Z</dcterms:modified>
</cp:coreProperties>
</file>